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72"/>
  </p:notesMasterIdLst>
  <p:handoutMasterIdLst>
    <p:handoutMasterId r:id="rId73"/>
  </p:handoutMasterIdLst>
  <p:sldIdLst>
    <p:sldId id="262" r:id="rId2"/>
    <p:sldId id="358" r:id="rId3"/>
    <p:sldId id="398" r:id="rId4"/>
    <p:sldId id="599" r:id="rId5"/>
    <p:sldId id="551" r:id="rId6"/>
    <p:sldId id="600" r:id="rId7"/>
    <p:sldId id="557" r:id="rId8"/>
    <p:sldId id="558" r:id="rId9"/>
    <p:sldId id="559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4" r:id="rId22"/>
    <p:sldId id="615" r:id="rId23"/>
    <p:sldId id="613" r:id="rId24"/>
    <p:sldId id="612" r:id="rId25"/>
    <p:sldId id="660" r:id="rId26"/>
    <p:sldId id="658" r:id="rId27"/>
    <p:sldId id="659" r:id="rId28"/>
    <p:sldId id="616" r:id="rId29"/>
    <p:sldId id="619" r:id="rId30"/>
    <p:sldId id="617" r:id="rId31"/>
    <p:sldId id="620" r:id="rId32"/>
    <p:sldId id="618" r:id="rId33"/>
    <p:sldId id="622" r:id="rId34"/>
    <p:sldId id="621" r:id="rId35"/>
    <p:sldId id="623" r:id="rId36"/>
    <p:sldId id="656" r:id="rId37"/>
    <p:sldId id="624" r:id="rId38"/>
    <p:sldId id="625" r:id="rId39"/>
    <p:sldId id="657" r:id="rId40"/>
    <p:sldId id="626" r:id="rId41"/>
    <p:sldId id="627" r:id="rId42"/>
    <p:sldId id="628" r:id="rId43"/>
    <p:sldId id="629" r:id="rId44"/>
    <p:sldId id="631" r:id="rId45"/>
    <p:sldId id="633" r:id="rId46"/>
    <p:sldId id="635" r:id="rId47"/>
    <p:sldId id="634" r:id="rId48"/>
    <p:sldId id="636" r:id="rId49"/>
    <p:sldId id="637" r:id="rId50"/>
    <p:sldId id="638" r:id="rId51"/>
    <p:sldId id="639" r:id="rId52"/>
    <p:sldId id="640" r:id="rId53"/>
    <p:sldId id="642" r:id="rId54"/>
    <p:sldId id="641" r:id="rId55"/>
    <p:sldId id="643" r:id="rId56"/>
    <p:sldId id="632" r:id="rId57"/>
    <p:sldId id="644" r:id="rId58"/>
    <p:sldId id="650" r:id="rId59"/>
    <p:sldId id="645" r:id="rId60"/>
    <p:sldId id="646" r:id="rId61"/>
    <p:sldId id="647" r:id="rId62"/>
    <p:sldId id="651" r:id="rId63"/>
    <p:sldId id="648" r:id="rId64"/>
    <p:sldId id="649" r:id="rId65"/>
    <p:sldId id="630" r:id="rId66"/>
    <p:sldId id="652" r:id="rId67"/>
    <p:sldId id="655" r:id="rId68"/>
    <p:sldId id="653" r:id="rId69"/>
    <p:sldId id="654" r:id="rId70"/>
    <p:sldId id="260" r:id="rId7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22" autoAdjust="0"/>
    <p:restoredTop sz="94660"/>
  </p:normalViewPr>
  <p:slideViewPr>
    <p:cSldViewPr>
      <p:cViewPr varScale="1">
        <p:scale>
          <a:sx n="81" d="100"/>
          <a:sy n="81" d="100"/>
        </p:scale>
        <p:origin x="1008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01/12/2021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01/12/2021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F72FDC-8B3A-4365-9B4B-28AA7A8B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30FFFB5-F084-4728-BDA6-5A1F11E2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0C7EB7A6-0605-450A-B05A-26F0DC146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1C6228-83F8-4C6C-85A9-45E119AF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asqueprogramar.wordpress.com/ejemplos-java-swing/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3B87C92-A0B0-4F73-A41B-6EF2EE0A2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121989"/>
            <a:ext cx="3461449" cy="3736011"/>
          </a:xfrm>
          <a:prstGeom prst="rect">
            <a:avLst/>
          </a:prstGeom>
        </p:spPr>
      </p:pic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UF05: Programación Orientada a Objetos</a:t>
            </a:r>
          </a:p>
          <a:p>
            <a:pPr algn="ctr" eaLnBrk="1" hangingPunct="1"/>
            <a:r>
              <a:rPr lang="es-ES" sz="2800" dirty="0"/>
              <a:t>Tema 13. Creación de interfaces de usuario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 Componentes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8CA714-BB97-4945-98CA-A0F44C78FF45}"/>
              </a:ext>
            </a:extLst>
          </p:cNvPr>
          <p:cNvSpPr/>
          <p:nvPr/>
        </p:nvSpPr>
        <p:spPr>
          <a:xfrm>
            <a:off x="1380084" y="2564904"/>
            <a:ext cx="10369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b="1" dirty="0"/>
              <a:t>Contenedores:</a:t>
            </a:r>
          </a:p>
          <a:p>
            <a:r>
              <a:rPr lang="es-ES" sz="3600" dirty="0"/>
              <a:t>Hay un grupo de componentes especiales que sirven para agrupar otros componentes, y poder así organizarlos dentro de nuestra ventana</a:t>
            </a:r>
          </a:p>
        </p:txBody>
      </p:sp>
    </p:spTree>
    <p:extLst>
      <p:ext uri="{BB962C8B-B14F-4D97-AF65-F5344CB8AC3E}">
        <p14:creationId xmlns:p14="http://schemas.microsoft.com/office/powerpoint/2010/main" val="372363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 Componentes. Contenedores de Java Swing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475A31-0E25-463E-9484-E74B74441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88"/>
          <a:stretch/>
        </p:blipFill>
        <p:spPr>
          <a:xfrm>
            <a:off x="1919536" y="1017659"/>
            <a:ext cx="8496944" cy="567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4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177075" y="1263651"/>
            <a:ext cx="107550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Un contenedor es un tipo especial de componente cuyo propósito es agrupar un conjunto de componentes. </a:t>
            </a:r>
          </a:p>
          <a:p>
            <a:endParaRPr lang="es-ES" sz="3200" dirty="0"/>
          </a:p>
          <a:p>
            <a:r>
              <a:rPr lang="es-ES" sz="3200" dirty="0"/>
              <a:t>Todas las GUI de Swing deben tener como mínimo un contenedor que almacenará el resto de componentes de nuestra interfaz gráfica. </a:t>
            </a:r>
          </a:p>
          <a:p>
            <a:endParaRPr lang="es-ES" sz="3200" dirty="0"/>
          </a:p>
          <a:p>
            <a:r>
              <a:rPr lang="es-ES" sz="3200" dirty="0"/>
              <a:t>Sin un contenedor, el resto de componentes no se pueden mostrar.</a:t>
            </a:r>
          </a:p>
          <a:p>
            <a:r>
              <a:rPr lang="es-E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15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305236" y="1700808"/>
            <a:ext cx="107550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Swing ofrece varios tipos de contenedores.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Podemos clasificarlos en dos tipos: los de nivel superior (o pesados) y los de nivel inferior (o ligeros).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Los contenedores de nivel superior ocupan el primer lugar en la jerarquía, es decir, no se incluyen en ningún otro contenedor.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En nuestra GUI siempre debemos empezar por un contenedor de nivel superior que incluirá el resto de componentes.</a:t>
            </a:r>
          </a:p>
        </p:txBody>
      </p:sp>
    </p:spTree>
    <p:extLst>
      <p:ext uri="{BB962C8B-B14F-4D97-AF65-F5344CB8AC3E}">
        <p14:creationId xmlns:p14="http://schemas.microsoft.com/office/powerpoint/2010/main" val="223225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305236" y="1700808"/>
            <a:ext cx="107550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Entre los contenedores de nivel superior podemos destacar:</a:t>
            </a:r>
          </a:p>
          <a:p>
            <a:endParaRPr lang="es-ES" sz="2800" dirty="0"/>
          </a:p>
          <a:p>
            <a:r>
              <a:rPr lang="es-ES" sz="2800" dirty="0"/>
              <a:t>•	JFrame: implementa una ventana. Sería la ventana principal de nuestra aplicación.</a:t>
            </a:r>
          </a:p>
          <a:p>
            <a:endParaRPr lang="es-ES" sz="2800" dirty="0"/>
          </a:p>
        </p:txBody>
      </p:sp>
      <p:pic>
        <p:nvPicPr>
          <p:cNvPr id="8194" name="Picture 2" descr="Jframe - Wikipedia, la enciclopedia libre">
            <a:extLst>
              <a:ext uri="{FF2B5EF4-FFF2-40B4-BE49-F238E27FC236}">
                <a16:creationId xmlns:a16="http://schemas.microsoft.com/office/drawing/2014/main" id="{693C73D4-F19F-4B81-BE86-0CB69EAF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592871"/>
            <a:ext cx="3711062" cy="302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88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173560" y="1186319"/>
            <a:ext cx="107550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•	</a:t>
            </a:r>
            <a:r>
              <a:rPr lang="es-ES" sz="2800" dirty="0" err="1"/>
              <a:t>JDialog</a:t>
            </a:r>
            <a:r>
              <a:rPr lang="es-ES" sz="2800" dirty="0"/>
              <a:t>: implementa una ventana de tipo diálogo. Serían las ventanas secundarias de nuestra aplicación, que se llamarían desde la ventana principal (JFrame).</a:t>
            </a:r>
          </a:p>
          <a:p>
            <a:endParaRPr lang="es-ES" sz="2800" dirty="0"/>
          </a:p>
        </p:txBody>
      </p:sp>
      <p:pic>
        <p:nvPicPr>
          <p:cNvPr id="11266" name="Picture 2" descr="Solucionado] java | Forma dinámica añadir componentes a un">
            <a:extLst>
              <a:ext uri="{FF2B5EF4-FFF2-40B4-BE49-F238E27FC236}">
                <a16:creationId xmlns:a16="http://schemas.microsoft.com/office/drawing/2014/main" id="{AE73E19A-677E-497F-989D-AD48BA7F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3170862"/>
            <a:ext cx="4608512" cy="34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8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305236" y="1268760"/>
            <a:ext cx="10755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•   </a:t>
            </a:r>
            <a:r>
              <a:rPr lang="es-ES" sz="2800" dirty="0" err="1"/>
              <a:t>JApplet</a:t>
            </a:r>
            <a:r>
              <a:rPr lang="es-ES" sz="2800" dirty="0"/>
              <a:t>: implementa una zona dentro de un Applet donde poder incluir componentes de Swing.</a:t>
            </a:r>
          </a:p>
        </p:txBody>
      </p:sp>
      <p:pic>
        <p:nvPicPr>
          <p:cNvPr id="12290" name="Picture 2" descr="Que es un Applet ? - Cursos de Java">
            <a:extLst>
              <a:ext uri="{FF2B5EF4-FFF2-40B4-BE49-F238E27FC236}">
                <a16:creationId xmlns:a16="http://schemas.microsoft.com/office/drawing/2014/main" id="{872016B8-15A3-4F4E-BD88-B3BFAFBA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61" y="2858241"/>
            <a:ext cx="5472608" cy="356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58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9A1A40E-E7CD-4041-84CC-C018F8028DBD}"/>
              </a:ext>
            </a:extLst>
          </p:cNvPr>
          <p:cNvSpPr/>
          <p:nvPr/>
        </p:nvSpPr>
        <p:spPr>
          <a:xfrm>
            <a:off x="1305236" y="1386762"/>
            <a:ext cx="107550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El que más usaremos será JFrame. </a:t>
            </a:r>
          </a:p>
          <a:p>
            <a:endParaRPr lang="es-ES" sz="3200" dirty="0"/>
          </a:p>
          <a:p>
            <a:pPr>
              <a:spcBef>
                <a:spcPts val="20"/>
              </a:spcBef>
              <a:spcAft>
                <a:spcPts val="0"/>
              </a:spcAft>
            </a:pPr>
            <a:r>
              <a:rPr lang="es-ES" sz="3200" dirty="0"/>
              <a:t>Podemos destacar varios métodos, de los muchos que tiene la clase JFrame, por el uso que les daremos:</a:t>
            </a:r>
          </a:p>
          <a:p>
            <a:pPr>
              <a:spcBef>
                <a:spcPts val="20"/>
              </a:spcBef>
              <a:spcAft>
                <a:spcPts val="0"/>
              </a:spcAft>
            </a:pPr>
            <a:endParaRPr lang="es-ES" sz="3200" dirty="0"/>
          </a:p>
          <a:p>
            <a:pPr marL="457200" indent="-457200">
              <a:spcBef>
                <a:spcPts val="2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 err="1"/>
              <a:t>setDefaultCloseOperation</a:t>
            </a:r>
            <a:r>
              <a:rPr lang="es-ES" sz="3200" dirty="0"/>
              <a:t>(</a:t>
            </a:r>
            <a:r>
              <a:rPr lang="es-ES" sz="3200" dirty="0" err="1"/>
              <a:t>int</a:t>
            </a:r>
            <a:r>
              <a:rPr lang="es-ES" sz="3200" dirty="0"/>
              <a:t>)</a:t>
            </a:r>
            <a:endParaRPr lang="ca-ES" sz="2400" dirty="0"/>
          </a:p>
          <a:p>
            <a:pPr marL="457200" indent="-457200"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 err="1"/>
              <a:t>setVisible</a:t>
            </a:r>
            <a:r>
              <a:rPr lang="es-ES" sz="3200" dirty="0"/>
              <a:t>(</a:t>
            </a:r>
            <a:r>
              <a:rPr lang="es-ES" sz="3200" dirty="0" err="1"/>
              <a:t>boolean</a:t>
            </a:r>
            <a:r>
              <a:rPr lang="es-ES" sz="3200" dirty="0"/>
              <a:t>)</a:t>
            </a:r>
          </a:p>
          <a:p>
            <a:pPr marL="457200" indent="-457200">
              <a:spcBef>
                <a:spcPts val="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200" dirty="0" err="1"/>
              <a:t>setSize</a:t>
            </a:r>
            <a:r>
              <a:rPr lang="es-ES" sz="3200" dirty="0"/>
              <a:t>(</a:t>
            </a:r>
            <a:r>
              <a:rPr lang="es-ES" sz="3200" dirty="0" err="1"/>
              <a:t>int</a:t>
            </a:r>
            <a:r>
              <a:rPr lang="es-ES" sz="3200" dirty="0"/>
              <a:t>, </a:t>
            </a:r>
            <a:r>
              <a:rPr lang="es-ES" sz="3200" dirty="0" err="1"/>
              <a:t>int</a:t>
            </a:r>
            <a:r>
              <a:rPr lang="es-ES" sz="3200" dirty="0"/>
              <a:t>)</a:t>
            </a:r>
          </a:p>
          <a:p>
            <a:endParaRPr lang="es-E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43063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FB1A55B-91CA-4A1C-A505-D3801D035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170551"/>
              </p:ext>
            </p:extLst>
          </p:nvPr>
        </p:nvGraphicFramePr>
        <p:xfrm>
          <a:off x="1173560" y="1196751"/>
          <a:ext cx="10611072" cy="5515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701656">
                  <a:extLst>
                    <a:ext uri="{9D8B030D-6E8A-4147-A177-3AD203B41FA5}">
                      <a16:colId xmlns:a16="http://schemas.microsoft.com/office/drawing/2014/main" val="1894171490"/>
                    </a:ext>
                  </a:extLst>
                </a:gridCol>
                <a:gridCol w="6909416">
                  <a:extLst>
                    <a:ext uri="{9D8B030D-6E8A-4147-A177-3AD203B41FA5}">
                      <a16:colId xmlns:a16="http://schemas.microsoft.com/office/drawing/2014/main" val="2436879498"/>
                    </a:ext>
                  </a:extLst>
                </a:gridCol>
              </a:tblGrid>
              <a:tr h="3922081">
                <a:tc>
                  <a:txBody>
                    <a:bodyPr/>
                    <a:lstStyle/>
                    <a:p>
                      <a:pPr marL="69850" algn="ctr">
                        <a:spcAft>
                          <a:spcPts val="0"/>
                        </a:spcAft>
                      </a:pPr>
                      <a:r>
                        <a:rPr lang="es-ES" sz="2000" dirty="0" err="1">
                          <a:solidFill>
                            <a:schemeClr val="tx1"/>
                          </a:solidFill>
                          <a:effectLst/>
                        </a:rPr>
                        <a:t>setDefaultCloseOperation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s-ES" sz="2000" dirty="0" err="1">
                          <a:solidFill>
                            <a:schemeClr val="tx1"/>
                          </a:solidFill>
                          <a:effectLst/>
                        </a:rPr>
                        <a:t>int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ca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6223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Especifica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acción</a:t>
                      </a:r>
                      <a:r>
                        <a:rPr lang="es-ES" sz="24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es-ES" sz="24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realizar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cuando</a:t>
                      </a:r>
                      <a:r>
                        <a:rPr lang="es-ES" sz="24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cerramos</a:t>
                      </a:r>
                      <a:r>
                        <a:rPr lang="es-ES" sz="24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2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ventana (pulsando sobre el icono ‘X’). Las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opciones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son: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spcBef>
                          <a:spcPts val="775"/>
                        </a:spcBef>
                        <a:spcAft>
                          <a:spcPts val="0"/>
                        </a:spcAft>
                        <a:buClr>
                          <a:srgbClr val="7095CA"/>
                        </a:buClr>
                        <a:buSzPts val="1200"/>
                        <a:buFont typeface="Symbol" panose="05050102010706020507" pitchFamily="18" charset="2"/>
                        <a:buChar char=""/>
                        <a:tabLst>
                          <a:tab pos="430530" algn="l"/>
                          <a:tab pos="431165" algn="l"/>
                        </a:tabLst>
                      </a:pPr>
                      <a:r>
                        <a:rPr lang="es-ES" sz="2400" dirty="0">
                          <a:solidFill>
                            <a:srgbClr val="002060"/>
                          </a:solidFill>
                          <a:effectLst/>
                        </a:rPr>
                        <a:t>DO_NOTHING_ON_CLOSE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hace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nada.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>
                        <a:spcBef>
                          <a:spcPts val="610"/>
                        </a:spcBef>
                        <a:spcAft>
                          <a:spcPts val="0"/>
                        </a:spcAft>
                        <a:buClr>
                          <a:srgbClr val="7095CA"/>
                        </a:buClr>
                        <a:buSzPts val="1200"/>
                        <a:buFont typeface="Symbol" panose="05050102010706020507" pitchFamily="18" charset="2"/>
                        <a:buChar char=""/>
                        <a:tabLst>
                          <a:tab pos="430530" algn="l"/>
                          <a:tab pos="431165" algn="l"/>
                        </a:tabLst>
                      </a:pPr>
                      <a:r>
                        <a:rPr lang="es-ES" sz="2400" b="1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HIDE_ON_CLOSE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esconde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JFrame.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212725" lvl="0" indent="-342900">
                        <a:spcBef>
                          <a:spcPts val="605"/>
                        </a:spcBef>
                        <a:spcAft>
                          <a:spcPts val="0"/>
                        </a:spcAft>
                        <a:buClr>
                          <a:srgbClr val="7095CA"/>
                        </a:buClr>
                        <a:buSzPts val="1200"/>
                        <a:buFont typeface="Symbol" panose="05050102010706020507" pitchFamily="18" charset="2"/>
                        <a:buChar char=""/>
                        <a:tabLst>
                          <a:tab pos="430530" algn="l"/>
                          <a:tab pos="431165" algn="l"/>
                        </a:tabLst>
                      </a:pPr>
                      <a:r>
                        <a:rPr lang="es-ES" sz="2400" b="1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DISPOSE_ON_CLOSE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: borra el JFrame de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memoria. La aplicación puede seguir en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funcionamiento si tiene más operaciones</a:t>
                      </a:r>
                      <a:r>
                        <a:rPr lang="es-ES" sz="2400" spc="-2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ejecutándose.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62865" lvl="0" indent="-342900">
                        <a:spcBef>
                          <a:spcPts val="605"/>
                        </a:spcBef>
                        <a:spcAft>
                          <a:spcPts val="0"/>
                        </a:spcAft>
                        <a:buClr>
                          <a:srgbClr val="7095CA"/>
                        </a:buClr>
                        <a:buSzPts val="1200"/>
                        <a:buFont typeface="Symbol" panose="05050102010706020507" pitchFamily="18" charset="2"/>
                        <a:buChar char=""/>
                        <a:tabLst>
                          <a:tab pos="430530" algn="l"/>
                          <a:tab pos="431165" algn="l"/>
                        </a:tabLst>
                      </a:pPr>
                      <a:r>
                        <a:rPr lang="es-ES" sz="2400" b="1" kern="12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EXIT_ON_CLOSE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: equivale a un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System.exit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s-ES" sz="2400" spc="-2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decir, cierra la aplicación entera.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ymbol" panose="05050102010706020507" pitchFamily="18" charset="2"/>
                        <a:cs typeface="Symbol" panose="05050102010706020507" pitchFamily="18" charset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897533"/>
                  </a:ext>
                </a:extLst>
              </a:tr>
              <a:tr h="1161577">
                <a:tc>
                  <a:txBody>
                    <a:bodyPr/>
                    <a:lstStyle/>
                    <a:p>
                      <a:pPr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s-ES" sz="2000" dirty="0" err="1">
                          <a:solidFill>
                            <a:schemeClr val="tx1"/>
                          </a:solidFill>
                          <a:effectLst/>
                        </a:rPr>
                        <a:t>setVisible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es-ES" sz="2000" dirty="0" err="1">
                          <a:solidFill>
                            <a:schemeClr val="tx1"/>
                          </a:solidFill>
                          <a:effectLst/>
                        </a:rPr>
                        <a:t>boolean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ca-E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652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Hace</a:t>
                      </a:r>
                      <a:r>
                        <a:rPr lang="es-ES" sz="20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que</a:t>
                      </a:r>
                      <a:r>
                        <a:rPr lang="es-ES" sz="20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0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ventana</a:t>
                      </a:r>
                      <a:r>
                        <a:rPr lang="es-ES" sz="20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se</a:t>
                      </a:r>
                      <a:r>
                        <a:rPr lang="es-ES" sz="20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muestre.</a:t>
                      </a:r>
                      <a:r>
                        <a:rPr lang="es-ES" sz="20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Por</a:t>
                      </a:r>
                      <a:r>
                        <a:rPr lang="es-ES" sz="2000" spc="-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defecto</a:t>
                      </a:r>
                      <a:r>
                        <a:rPr lang="es-ES" sz="2000" spc="-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r>
                        <a:rPr lang="es-ES" sz="2000" spc="-2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lo hace (el booleano es false). Es un método</a:t>
                      </a:r>
                      <a:r>
                        <a:rPr lang="es-ES" sz="20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heredado</a:t>
                      </a:r>
                      <a:r>
                        <a:rPr lang="es-ES" sz="20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de</a:t>
                      </a:r>
                      <a:r>
                        <a:rPr lang="es-ES" sz="20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la clase</a:t>
                      </a:r>
                      <a:r>
                        <a:rPr lang="es-ES" sz="20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000" dirty="0" err="1">
                          <a:solidFill>
                            <a:schemeClr val="tx1"/>
                          </a:solidFill>
                          <a:effectLst/>
                        </a:rPr>
                        <a:t>Window</a:t>
                      </a: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ca-E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95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16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2.1. Contenedores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FB1A55B-91CA-4A1C-A505-D3801D035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90438"/>
              </p:ext>
            </p:extLst>
          </p:nvPr>
        </p:nvGraphicFramePr>
        <p:xfrm>
          <a:off x="1173560" y="1196752"/>
          <a:ext cx="10611072" cy="446449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914328">
                  <a:extLst>
                    <a:ext uri="{9D8B030D-6E8A-4147-A177-3AD203B41FA5}">
                      <a16:colId xmlns:a16="http://schemas.microsoft.com/office/drawing/2014/main" val="189417149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436879498"/>
                    </a:ext>
                  </a:extLst>
                </a:gridCol>
              </a:tblGrid>
              <a:tr h="2232248">
                <a:tc>
                  <a:txBody>
                    <a:bodyPr/>
                    <a:lstStyle/>
                    <a:p>
                      <a:pPr marL="698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setSize</a:t>
                      </a:r>
                      <a:r>
                        <a:rPr lang="es-E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s-ES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E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s-ES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s-E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ca-ES" sz="20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Establece el tamaño de la ventana. El primer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número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especifica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ancho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segundo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el</a:t>
                      </a:r>
                      <a:r>
                        <a:rPr lang="es-ES" sz="2400" spc="-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alto.</a:t>
                      </a:r>
                      <a:r>
                        <a:rPr lang="es-ES" sz="2400" spc="-2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Se puede usar el método pack para ajustar el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tamaño al contenido de la ventana. </a:t>
                      </a:r>
                    </a:p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Es un</a:t>
                      </a:r>
                      <a:r>
                        <a:rPr lang="es-ES" sz="24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método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heredado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de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la</a:t>
                      </a:r>
                      <a:r>
                        <a:rPr lang="es-ES" sz="2400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clase</a:t>
                      </a:r>
                      <a:r>
                        <a:rPr lang="es-ES" sz="2400" spc="-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2400" dirty="0" err="1">
                          <a:solidFill>
                            <a:schemeClr val="tx1"/>
                          </a:solidFill>
                          <a:effectLst/>
                        </a:rPr>
                        <a:t>Window</a:t>
                      </a:r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ca-E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660457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marL="6985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a-ES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setLocationRelativeTo</a:t>
                      </a:r>
                      <a:r>
                        <a:rPr lang="ca-ES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(Component)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Establece la posición de la ventana relativa al componente especificado. </a:t>
                      </a:r>
                    </a:p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se pone “</a:t>
                      </a: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”, la ventana se centra en la pantalla. </a:t>
                      </a:r>
                    </a:p>
                    <a:p>
                      <a:pPr marL="102870" marR="9652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un método heredado de la clase </a:t>
                      </a:r>
                      <a:r>
                        <a:rPr lang="es-E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</a:t>
                      </a:r>
                      <a:r>
                        <a:rPr lang="es-E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ca-E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9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86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Qué vamos a aprender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01823"/>
            <a:ext cx="11018440" cy="2862322"/>
          </a:xfrm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4000" dirty="0"/>
              <a:t>Crear aplicaciones con interfaz gráfica: ventanas, botones, cajas de texto…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4000" dirty="0"/>
              <a:t>Programar eventos a determinadas acciones sobre componentes gráficos.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EDA3375-563C-4240-A7A7-285CAF9CE7A3}"/>
              </a:ext>
            </a:extLst>
          </p:cNvPr>
          <p:cNvSpPr/>
          <p:nvPr/>
        </p:nvSpPr>
        <p:spPr>
          <a:xfrm>
            <a:off x="1173560" y="1865425"/>
            <a:ext cx="105390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Los contenedores de nivel inferior, o contenedores ligeros, se usan para organizar grupos de componentes relacionados entre sí. </a:t>
            </a:r>
          </a:p>
          <a:p>
            <a:endParaRPr lang="es-ES" sz="3200" dirty="0"/>
          </a:p>
          <a:p>
            <a:r>
              <a:rPr lang="es-ES" sz="3200" dirty="0"/>
              <a:t>Algunos ejemplos de contenedores ligeros son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/>
              <a:t>Jpanel</a:t>
            </a: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/>
              <a:t>JScrollPane</a:t>
            </a:r>
            <a:r>
              <a:rPr lang="es-ES" sz="32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/>
              <a:t>JRootPane</a:t>
            </a:r>
            <a:r>
              <a:rPr lang="es-ES" sz="3200" dirty="0"/>
              <a:t>.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04553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F46646-8184-4B58-8763-EBB28BA5BF81}"/>
              </a:ext>
            </a:extLst>
          </p:cNvPr>
          <p:cNvSpPr txBox="1"/>
          <p:nvPr/>
        </p:nvSpPr>
        <p:spPr>
          <a:xfrm>
            <a:off x="5159896" y="5957243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JPanel</a:t>
            </a:r>
            <a:endParaRPr lang="ca-ES" sz="3600" dirty="0"/>
          </a:p>
        </p:txBody>
      </p:sp>
      <p:pic>
        <p:nvPicPr>
          <p:cNvPr id="19458" name="Picture 2" descr="JPanel basic tutorial and examples">
            <a:extLst>
              <a:ext uri="{FF2B5EF4-FFF2-40B4-BE49-F238E27FC236}">
                <a16:creationId xmlns:a16="http://schemas.microsoft.com/office/drawing/2014/main" id="{64CF271B-843A-4321-A325-31C6F512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268760"/>
            <a:ext cx="773358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2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EF46646-8184-4B58-8763-EBB28BA5BF81}"/>
              </a:ext>
            </a:extLst>
          </p:cNvPr>
          <p:cNvSpPr txBox="1"/>
          <p:nvPr/>
        </p:nvSpPr>
        <p:spPr>
          <a:xfrm>
            <a:off x="5159896" y="5957243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JScrollPanel</a:t>
            </a:r>
            <a:endParaRPr lang="ca-ES" sz="3600" dirty="0"/>
          </a:p>
        </p:txBody>
      </p:sp>
      <p:pic>
        <p:nvPicPr>
          <p:cNvPr id="20482" name="Picture 2" descr="JScrollPane en Java Swing - Cursos de Java">
            <a:extLst>
              <a:ext uri="{FF2B5EF4-FFF2-40B4-BE49-F238E27FC236}">
                <a16:creationId xmlns:a16="http://schemas.microsoft.com/office/drawing/2014/main" id="{43A1EFD0-B939-4A65-B7F8-8B304067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207197"/>
            <a:ext cx="6840760" cy="456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179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5362" name="Picture 2" descr="JRootPane en Java Swing - Cursos de Java">
            <a:extLst>
              <a:ext uri="{FF2B5EF4-FFF2-40B4-BE49-F238E27FC236}">
                <a16:creationId xmlns:a16="http://schemas.microsoft.com/office/drawing/2014/main" id="{7C6A3B44-6CB6-45B2-8758-F2DE4682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226753"/>
            <a:ext cx="6768752" cy="48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EF46646-8184-4B58-8763-EBB28BA5BF81}"/>
              </a:ext>
            </a:extLst>
          </p:cNvPr>
          <p:cNvSpPr txBox="1"/>
          <p:nvPr/>
        </p:nvSpPr>
        <p:spPr>
          <a:xfrm>
            <a:off x="5159896" y="6087948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JRootPane</a:t>
            </a:r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val="2147352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EDA3375-563C-4240-A7A7-285CAF9CE7A3}"/>
              </a:ext>
            </a:extLst>
          </p:cNvPr>
          <p:cNvSpPr/>
          <p:nvPr/>
        </p:nvSpPr>
        <p:spPr>
          <a:xfrm>
            <a:off x="1413248" y="1017659"/>
            <a:ext cx="1053906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Ejemplo de uso:</a:t>
            </a:r>
          </a:p>
          <a:p>
            <a:pPr marL="457200" indent="-457200">
              <a:buFontTx/>
              <a:buChar char="-"/>
            </a:pPr>
            <a:r>
              <a:rPr lang="es-ES" sz="3200" dirty="0"/>
              <a:t>Ventana principal, JFrame. </a:t>
            </a:r>
          </a:p>
          <a:p>
            <a:pPr marL="457200" indent="-457200">
              <a:buFontTx/>
              <a:buChar char="-"/>
            </a:pPr>
            <a:r>
              <a:rPr lang="es-ES" sz="3200" dirty="0"/>
              <a:t>Dentro de este contenedor, </a:t>
            </a:r>
            <a:r>
              <a:rPr lang="es-ES" sz="3200" dirty="0" err="1"/>
              <a:t>JRootPane</a:t>
            </a:r>
            <a:r>
              <a:rPr lang="es-ES" sz="3200" dirty="0"/>
              <a:t>, que sirve para gestionar otros paneles y además se encarga de gestionar la barra de menús opcional de nuestra aplicación. </a:t>
            </a:r>
          </a:p>
          <a:p>
            <a:pPr marL="457200" indent="-457200">
              <a:buFontTx/>
              <a:buChar char="-"/>
            </a:pPr>
            <a:r>
              <a:rPr lang="es-ES" sz="3200" dirty="0"/>
              <a:t>Luego podríamos tener otros contenedores ligeros para agrupar diferentes componentes de nuestra aplicación, que se podrían ir mostrando u ocultando según ciertos eventos, como podrían ser seleccionar una opción concreta de la barra de menús.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77363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BA079465-E152-417B-96C6-3E852776D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" t="21759" r="2946" b="21105"/>
          <a:stretch/>
        </p:blipFill>
        <p:spPr bwMode="auto">
          <a:xfrm>
            <a:off x="1946772" y="1141150"/>
            <a:ext cx="9472016" cy="575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7D1C3BF-7CB1-41AA-B38C-D76367B6A59B}"/>
              </a:ext>
            </a:extLst>
          </p:cNvPr>
          <p:cNvSpPr/>
          <p:nvPr/>
        </p:nvSpPr>
        <p:spPr>
          <a:xfrm>
            <a:off x="2063552" y="1268760"/>
            <a:ext cx="9145016" cy="3888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2466" name="Picture 2" descr="Ejecución ejemplo JScrollPane">
            <a:extLst>
              <a:ext uri="{FF2B5EF4-FFF2-40B4-BE49-F238E27FC236}">
                <a16:creationId xmlns:a16="http://schemas.microsoft.com/office/drawing/2014/main" id="{30A7AAF7-DDAC-4B54-A268-04FEBF7D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11" y="1504395"/>
            <a:ext cx="5754297" cy="350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065C69BF-74C2-4579-9DEC-95AE686CE1A0}"/>
              </a:ext>
            </a:extLst>
          </p:cNvPr>
          <p:cNvSpPr txBox="1">
            <a:spLocks/>
          </p:cNvSpPr>
          <p:nvPr/>
        </p:nvSpPr>
        <p:spPr>
          <a:xfrm>
            <a:off x="1325960" y="388091"/>
            <a:ext cx="11018440" cy="781968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br>
              <a:rPr lang="es-ES" b="1"/>
            </a:br>
            <a:r>
              <a:rPr lang="es-ES" b="1"/>
              <a:t>2.3.1. Ejemplo contenedor</a:t>
            </a:r>
            <a:br>
              <a:rPr lang="ca-ES" b="1"/>
            </a:b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48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2.3.1. Ejemplo contenedor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30E029A-2922-45D3-A48F-D652D930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41382"/>
            <a:ext cx="7920880" cy="5604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009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Ejemplo contenedor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BD4B7-43EC-4879-9063-BD0ED020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26" y="1484784"/>
            <a:ext cx="10008865" cy="46085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26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2.3. Contenedores Ligeros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EDA3375-563C-4240-A7A7-285CAF9CE7A3}"/>
              </a:ext>
            </a:extLst>
          </p:cNvPr>
          <p:cNvSpPr/>
          <p:nvPr/>
        </p:nvSpPr>
        <p:spPr>
          <a:xfrm>
            <a:off x="1343472" y="1799627"/>
            <a:ext cx="105390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Los administradores de diseño, que sirven para ubicar los componentes gráficos de nuestra aplicación dentro del contenedor.</a:t>
            </a:r>
          </a:p>
          <a:p>
            <a:endParaRPr lang="es-ES" sz="3200" dirty="0"/>
          </a:p>
          <a:p>
            <a:r>
              <a:rPr lang="es-ES" sz="3200" dirty="0"/>
              <a:t>En la siguiente tabla vemos los administradores de diseño que nos ofrece Swing.</a:t>
            </a:r>
          </a:p>
          <a:p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027209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71807"/>
              </p:ext>
            </p:extLst>
          </p:nvPr>
        </p:nvGraphicFramePr>
        <p:xfrm>
          <a:off x="1703512" y="1196751"/>
          <a:ext cx="9655968" cy="17303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92118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263850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730386">
                <a:tc>
                  <a:txBody>
                    <a:bodyPr/>
                    <a:lstStyle/>
                    <a:p>
                      <a:pPr marL="69850" algn="ctr">
                        <a:spcBef>
                          <a:spcPts val="70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FlowLayout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930" marR="36830" algn="ctr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ubican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izquierda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a</a:t>
                      </a:r>
                      <a:r>
                        <a:rPr lang="es-ES" sz="2800" spc="-1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derecha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y de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arriba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abajo.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2444685"/>
                  </a:ext>
                </a:extLst>
              </a:tr>
            </a:tbl>
          </a:graphicData>
        </a:graphic>
      </p:graphicFrame>
      <p:pic>
        <p:nvPicPr>
          <p:cNvPr id="23554" name="Picture 2" descr="FlowLayout in Swing - Stack Overflow">
            <a:extLst>
              <a:ext uri="{FF2B5EF4-FFF2-40B4-BE49-F238E27FC236}">
                <a16:creationId xmlns:a16="http://schemas.microsoft.com/office/drawing/2014/main" id="{22E965D8-1077-4104-9689-547EA9A7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2" y="3139509"/>
            <a:ext cx="3274467" cy="33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3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DDBAF2-37D5-44EF-91EF-285790858A5B}"/>
              </a:ext>
            </a:extLst>
          </p:cNvPr>
          <p:cNvSpPr/>
          <p:nvPr/>
        </p:nvSpPr>
        <p:spPr>
          <a:xfrm>
            <a:off x="838200" y="1708924"/>
            <a:ext cx="1058517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200" dirty="0"/>
              <a:t>•	La primera interfaz gráfica de usuario (GUI) fue presentada con el ordenador personal XEROX Alto en el año 1973.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200" dirty="0"/>
              <a:t>•	Inicialmente, Java contaba con el kit AWT (</a:t>
            </a:r>
            <a:r>
              <a:rPr lang="ca-ES" sz="3200" dirty="0"/>
              <a:t>La </a:t>
            </a:r>
            <a:r>
              <a:rPr lang="ca-ES" sz="3200" dirty="0" err="1"/>
              <a:t>Abstract</a:t>
            </a:r>
            <a:r>
              <a:rPr lang="ca-ES" sz="3200" dirty="0"/>
              <a:t> </a:t>
            </a:r>
            <a:r>
              <a:rPr lang="ca-ES" sz="3200" dirty="0" err="1"/>
              <a:t>Window</a:t>
            </a:r>
            <a:r>
              <a:rPr lang="ca-ES" sz="3200" dirty="0"/>
              <a:t> Toolkit) </a:t>
            </a:r>
            <a:r>
              <a:rPr lang="es-ES" sz="3200" dirty="0"/>
              <a:t>para implementar la interfaz gráfica. </a:t>
            </a:r>
          </a:p>
        </p:txBody>
      </p:sp>
      <p:pic>
        <p:nvPicPr>
          <p:cNvPr id="1026" name="Picture 2" descr="Qué es Java AWT (Abstract Window Toolkit)? - Otro">
            <a:extLst>
              <a:ext uri="{FF2B5EF4-FFF2-40B4-BE49-F238E27FC236}">
                <a16:creationId xmlns:a16="http://schemas.microsoft.com/office/drawing/2014/main" id="{3BEF6C09-A3FF-461C-942B-2B56EAC6E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22" y="4488331"/>
            <a:ext cx="3643164" cy="205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0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487250"/>
              </p:ext>
            </p:extLst>
          </p:nvPr>
        </p:nvGraphicFramePr>
        <p:xfrm>
          <a:off x="1703512" y="1196751"/>
          <a:ext cx="9655968" cy="17068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92118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263850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622884">
                <a:tc>
                  <a:txBody>
                    <a:bodyPr/>
                    <a:lstStyle/>
                    <a:p>
                      <a:pPr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 </a:t>
                      </a:r>
                      <a:endParaRPr lang="ca-ES" sz="2400" dirty="0">
                        <a:effectLst/>
                      </a:endParaRPr>
                    </a:p>
                    <a:p>
                      <a:pPr marL="69850" algn="ctr"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BorderLayout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1445" marR="125730" indent="-63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ubican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en</a:t>
                      </a:r>
                      <a:r>
                        <a:rPr lang="es-ES" sz="2800" spc="-1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el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centro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bordes</a:t>
                      </a:r>
                      <a:r>
                        <a:rPr lang="es-ES" sz="2800" spc="-25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del</a:t>
                      </a:r>
                      <a:r>
                        <a:rPr lang="es-ES" sz="2800" spc="-4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contenedor.</a:t>
                      </a:r>
                      <a:r>
                        <a:rPr lang="es-ES" sz="2800" spc="-3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Divide</a:t>
                      </a:r>
                      <a:r>
                        <a:rPr lang="es-ES" sz="2800" spc="-3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el</a:t>
                      </a:r>
                      <a:r>
                        <a:rPr lang="es-ES" sz="2800" spc="-4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contenedor</a:t>
                      </a:r>
                      <a:r>
                        <a:rPr lang="es-ES" sz="2800" spc="-3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en</a:t>
                      </a:r>
                      <a:r>
                        <a:rPr lang="es-ES" sz="2800" spc="-3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cinco</a:t>
                      </a:r>
                      <a:r>
                        <a:rPr lang="es-ES" sz="2800" spc="-4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partes</a:t>
                      </a:r>
                      <a:r>
                        <a:rPr lang="es-ES" sz="2800" spc="-25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(norte,</a:t>
                      </a:r>
                      <a:r>
                        <a:rPr lang="es-ES" sz="2800" spc="-1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sur,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este,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oeste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y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centro).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9924225"/>
                  </a:ext>
                </a:extLst>
              </a:tr>
            </a:tbl>
          </a:graphicData>
        </a:graphic>
      </p:graphicFrame>
      <p:pic>
        <p:nvPicPr>
          <p:cNvPr id="21506" name="Picture 2" descr="How to Use BorderLayout (The Java™ Tutorials &amp;gt; Creating a GUI With Swing &amp;gt;  Laying Out Components Within a Container)">
            <a:extLst>
              <a:ext uri="{FF2B5EF4-FFF2-40B4-BE49-F238E27FC236}">
                <a16:creationId xmlns:a16="http://schemas.microsoft.com/office/drawing/2014/main" id="{3E859F63-A618-453D-BB90-DADDA2B1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804" y="3261956"/>
            <a:ext cx="8367383" cy="322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503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92269"/>
              </p:ext>
            </p:extLst>
          </p:nvPr>
        </p:nvGraphicFramePr>
        <p:xfrm>
          <a:off x="1703512" y="1196751"/>
          <a:ext cx="9655968" cy="17303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92118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263850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730386">
                <a:tc>
                  <a:txBody>
                    <a:bodyPr/>
                    <a:lstStyle/>
                    <a:p>
                      <a:pPr marL="69850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GridLayout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660" marR="6985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componentes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organizan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una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cuadrícula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(filas</a:t>
                      </a:r>
                      <a:endParaRPr lang="ca-ES" sz="2400" dirty="0">
                        <a:effectLst/>
                      </a:endParaRPr>
                    </a:p>
                    <a:p>
                      <a:pPr marL="73660" marR="69850"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y</a:t>
                      </a:r>
                      <a:r>
                        <a:rPr lang="es-ES" sz="2800" spc="-1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columnas).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0729109"/>
                  </a:ext>
                </a:extLst>
              </a:tr>
            </a:tbl>
          </a:graphicData>
        </a:graphic>
      </p:graphicFrame>
      <p:pic>
        <p:nvPicPr>
          <p:cNvPr id="25602" name="Picture 2" descr="How to Use GridLayout (The Java™ Tutorials &amp;gt; Creating a GUI With Swing &amp;gt;  Laying Out Components Within a Container)">
            <a:extLst>
              <a:ext uri="{FF2B5EF4-FFF2-40B4-BE49-F238E27FC236}">
                <a16:creationId xmlns:a16="http://schemas.microsoft.com/office/drawing/2014/main" id="{671CB589-510F-4CBE-B8BE-F865E1E10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55" y="3106229"/>
            <a:ext cx="5317113" cy="35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A2882B-6472-4B66-889D-9AFAA733A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r="44573" b="83681"/>
          <a:stretch/>
        </p:blipFill>
        <p:spPr>
          <a:xfrm>
            <a:off x="7464152" y="3132088"/>
            <a:ext cx="4428492" cy="781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247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858408"/>
              </p:ext>
            </p:extLst>
          </p:nvPr>
        </p:nvGraphicFramePr>
        <p:xfrm>
          <a:off x="1703512" y="1196751"/>
          <a:ext cx="10081120" cy="165618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13807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767313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656185">
                <a:tc>
                  <a:txBody>
                    <a:bodyPr/>
                    <a:lstStyle/>
                    <a:p>
                      <a:pPr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 </a:t>
                      </a:r>
                      <a:endParaRPr lang="ca-ES" sz="2400" dirty="0">
                        <a:effectLst/>
                      </a:endParaRPr>
                    </a:p>
                    <a:p>
                      <a:pPr marL="69850" algn="ctr"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GridBagLayout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930" marR="6921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 componentes se organizan en una cuadrícula</a:t>
                      </a:r>
                      <a:r>
                        <a:rPr lang="es-ES" sz="2800" spc="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flexible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(un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puede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ocupar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más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una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fila</a:t>
                      </a:r>
                      <a:r>
                        <a:rPr lang="es-ES" sz="2800" spc="-25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</a:t>
                      </a:r>
                      <a:r>
                        <a:rPr lang="es-ES" sz="2800" spc="-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columna).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1567862"/>
                  </a:ext>
                </a:extLst>
              </a:tr>
            </a:tbl>
          </a:graphicData>
        </a:graphic>
      </p:graphicFrame>
      <p:pic>
        <p:nvPicPr>
          <p:cNvPr id="24578" name="Picture 2" descr="How to Use GridBagLayout (The Java™ Tutorials &amp;gt; Creating a GUI With Swing &amp;gt;  Laying Out Components Within a Container)">
            <a:extLst>
              <a:ext uri="{FF2B5EF4-FFF2-40B4-BE49-F238E27FC236}">
                <a16:creationId xmlns:a16="http://schemas.microsoft.com/office/drawing/2014/main" id="{C45A3357-BB24-42E3-A977-20B40006E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048674"/>
            <a:ext cx="7455039" cy="34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28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4925"/>
              </p:ext>
            </p:extLst>
          </p:nvPr>
        </p:nvGraphicFramePr>
        <p:xfrm>
          <a:off x="1703512" y="1196751"/>
          <a:ext cx="10009112" cy="1224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516177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492935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224137">
                <a:tc>
                  <a:txBody>
                    <a:bodyPr/>
                    <a:lstStyle/>
                    <a:p>
                      <a:pPr marL="69850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BoxLayout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660" marR="6985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3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componentes</a:t>
                      </a:r>
                      <a:r>
                        <a:rPr lang="es-ES" sz="2800" spc="-3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se</a:t>
                      </a:r>
                      <a:r>
                        <a:rPr lang="es-ES" sz="2800" spc="-3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organizan</a:t>
                      </a:r>
                      <a:r>
                        <a:rPr lang="es-ES" sz="2800" spc="-3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horizontal</a:t>
                      </a:r>
                      <a:r>
                        <a:rPr lang="es-ES" sz="2800" spc="-3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</a:t>
                      </a:r>
                      <a:endParaRPr lang="ca-ES" sz="2400" dirty="0">
                        <a:effectLst/>
                      </a:endParaRPr>
                    </a:p>
                    <a:p>
                      <a:pPr marL="73660" marR="69850"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verticalmente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en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un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cuadro.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9081758"/>
                  </a:ext>
                </a:extLst>
              </a:tr>
            </a:tbl>
          </a:graphicData>
        </a:graphic>
      </p:graphicFrame>
      <p:pic>
        <p:nvPicPr>
          <p:cNvPr id="26626" name="Picture 2" descr="How to Use BoxLayout (The Java™ Tutorials &amp;gt; Creating a GUI With Swing &amp;gt;  Laying Out Components Within a Container)">
            <a:extLst>
              <a:ext uri="{FF2B5EF4-FFF2-40B4-BE49-F238E27FC236}">
                <a16:creationId xmlns:a16="http://schemas.microsoft.com/office/drawing/2014/main" id="{99059461-6771-4371-AD2F-B18E8690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531646"/>
            <a:ext cx="4907641" cy="396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29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C3447BF-DAE7-4BCC-AD4E-68B58DC1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98823"/>
              </p:ext>
            </p:extLst>
          </p:nvPr>
        </p:nvGraphicFramePr>
        <p:xfrm>
          <a:off x="1703512" y="1196751"/>
          <a:ext cx="9937104" cy="1224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13807">
                  <a:extLst>
                    <a:ext uri="{9D8B030D-6E8A-4147-A177-3AD203B41FA5}">
                      <a16:colId xmlns:a16="http://schemas.microsoft.com/office/drawing/2014/main" val="1775089173"/>
                    </a:ext>
                  </a:extLst>
                </a:gridCol>
                <a:gridCol w="6623297">
                  <a:extLst>
                    <a:ext uri="{9D8B030D-6E8A-4147-A177-3AD203B41FA5}">
                      <a16:colId xmlns:a16="http://schemas.microsoft.com/office/drawing/2014/main" val="1839740566"/>
                    </a:ext>
                  </a:extLst>
                </a:gridCol>
              </a:tblGrid>
              <a:tr h="1224137">
                <a:tc>
                  <a:txBody>
                    <a:bodyPr/>
                    <a:lstStyle/>
                    <a:p>
                      <a:pPr marL="69850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800" dirty="0" err="1">
                          <a:effectLst/>
                        </a:rPr>
                        <a:t>SpringLayout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660" marR="6985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Los</a:t>
                      </a:r>
                      <a:r>
                        <a:rPr lang="es-ES" sz="2800" spc="-2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componentes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se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organizan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con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respecto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a</a:t>
                      </a:r>
                      <a:r>
                        <a:rPr lang="es-ES" sz="2800" spc="-20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una serie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de</a:t>
                      </a:r>
                      <a:r>
                        <a:rPr lang="es-ES" sz="2800" spc="-15" dirty="0">
                          <a:effectLst/>
                        </a:rPr>
                        <a:t> </a:t>
                      </a:r>
                      <a:r>
                        <a:rPr lang="es-ES" sz="2800" dirty="0">
                          <a:effectLst/>
                        </a:rPr>
                        <a:t>restricciones.</a:t>
                      </a:r>
                      <a:endParaRPr lang="ca-E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0096918"/>
                  </a:ext>
                </a:extLst>
              </a:tr>
            </a:tbl>
          </a:graphicData>
        </a:graphic>
      </p:graphicFrame>
      <p:pic>
        <p:nvPicPr>
          <p:cNvPr id="27650" name="Picture 2" descr="How to Use SpringLayout (The Java™ Tutorials &amp;gt; Creating a GUI With Swing &amp;gt;  Laying Out Components Within a Container)">
            <a:extLst>
              <a:ext uri="{FF2B5EF4-FFF2-40B4-BE49-F238E27FC236}">
                <a16:creationId xmlns:a16="http://schemas.microsoft.com/office/drawing/2014/main" id="{CD065251-1F50-4639-8236-5C411203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1" y="2599980"/>
            <a:ext cx="5966150" cy="37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84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BA232E-364A-4254-9900-E76854EAD823}"/>
              </a:ext>
            </a:extLst>
          </p:cNvPr>
          <p:cNvSpPr/>
          <p:nvPr/>
        </p:nvSpPr>
        <p:spPr>
          <a:xfrm>
            <a:off x="1143100" y="1017659"/>
            <a:ext cx="108575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No siempre tendremos que usar uno de los </a:t>
            </a:r>
            <a:r>
              <a:rPr lang="es-ES" sz="3600" dirty="0" err="1"/>
              <a:t>layouts</a:t>
            </a:r>
            <a:r>
              <a:rPr lang="es-ES" sz="3600" dirty="0"/>
              <a:t> anteriores en nuestra aplicación.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Una práctica bastante habitual es la de no usar ningún </a:t>
            </a:r>
            <a:r>
              <a:rPr lang="es-ES" sz="3600" dirty="0" err="1"/>
              <a:t>layout</a:t>
            </a:r>
            <a:r>
              <a:rPr lang="es-ES" sz="3600" dirty="0"/>
              <a:t>, es decir, usar el </a:t>
            </a:r>
            <a:r>
              <a:rPr lang="es-ES" sz="3600" dirty="0" err="1"/>
              <a:t>layout</a:t>
            </a:r>
            <a:r>
              <a:rPr lang="es-ES" sz="3600" dirty="0"/>
              <a:t> NULL.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 Con esto tenemos completa libertad para ubicar los componentes en la posición que queramos y con el tamaño deseado.</a:t>
            </a:r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val="2232631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2.4. Administradores de diseño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D83076-0D27-4279-BF5A-FAEA162F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64" y="3814495"/>
            <a:ext cx="7010672" cy="2648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E9E734-6983-4E34-B4CA-40BD890C0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27" b="44729"/>
          <a:stretch/>
        </p:blipFill>
        <p:spPr>
          <a:xfrm>
            <a:off x="2564566" y="1000558"/>
            <a:ext cx="7010672" cy="26484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59A2E920-9C16-4FBE-AF68-29E25298964A}"/>
              </a:ext>
            </a:extLst>
          </p:cNvPr>
          <p:cNvCxnSpPr/>
          <p:nvPr/>
        </p:nvCxnSpPr>
        <p:spPr>
          <a:xfrm flipH="1" flipV="1">
            <a:off x="7824192" y="1412776"/>
            <a:ext cx="3240360" cy="216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DA58763-7397-49F8-8C38-808062ED4692}"/>
              </a:ext>
            </a:extLst>
          </p:cNvPr>
          <p:cNvCxnSpPr/>
          <p:nvPr/>
        </p:nvCxnSpPr>
        <p:spPr>
          <a:xfrm flipH="1" flipV="1">
            <a:off x="7981156" y="3878690"/>
            <a:ext cx="3240360" cy="216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92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BA232E-364A-4254-9900-E76854EAD823}"/>
              </a:ext>
            </a:extLst>
          </p:cNvPr>
          <p:cNvSpPr/>
          <p:nvPr/>
        </p:nvSpPr>
        <p:spPr>
          <a:xfrm>
            <a:off x="1055440" y="1720840"/>
            <a:ext cx="108575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En todas las aplicaciones hay componentes que reaccionan a algún evento.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Por ejemplo, cuando pulsamos un botón, cuando cerramos una ventana, cuando presionamos la tecla </a:t>
            </a:r>
            <a:r>
              <a:rPr lang="es-ES" sz="3600" dirty="0" err="1"/>
              <a:t>Intro</a:t>
            </a:r>
            <a:r>
              <a:rPr lang="es-ES" sz="3600" dirty="0"/>
              <a:t> sobre un campo de texto, etc.</a:t>
            </a:r>
          </a:p>
        </p:txBody>
      </p:sp>
    </p:spTree>
    <p:extLst>
      <p:ext uri="{BB962C8B-B14F-4D97-AF65-F5344CB8AC3E}">
        <p14:creationId xmlns:p14="http://schemas.microsoft.com/office/powerpoint/2010/main" val="4115624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BA232E-364A-4254-9900-E76854EAD823}"/>
              </a:ext>
            </a:extLst>
          </p:cNvPr>
          <p:cNvSpPr/>
          <p:nvPr/>
        </p:nvSpPr>
        <p:spPr>
          <a:xfrm>
            <a:off x="1155371" y="1112514"/>
            <a:ext cx="108575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Java ofrece una serie de controladores de eventos, llamados </a:t>
            </a:r>
            <a:r>
              <a:rPr lang="es-ES" sz="3600" dirty="0" err="1"/>
              <a:t>listeners</a:t>
            </a:r>
            <a:r>
              <a:rPr lang="es-ES" sz="3600" dirty="0"/>
              <a:t>, especializados en un evento concreto sobre un componente.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En estos </a:t>
            </a:r>
            <a:r>
              <a:rPr lang="es-ES" sz="3600" dirty="0" err="1"/>
              <a:t>listeners</a:t>
            </a:r>
            <a:r>
              <a:rPr lang="es-ES" sz="3600" dirty="0"/>
              <a:t> podemos implementar las acciones que se llevarán a cabo después de dicho evento.</a:t>
            </a:r>
          </a:p>
          <a:p>
            <a:endParaRPr lang="es-ES" sz="3600" dirty="0"/>
          </a:p>
          <a:p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45649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779113-14DE-4869-9C71-FA0D080E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456892"/>
            <a:ext cx="8500774" cy="1944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08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DDBAF2-37D5-44EF-91EF-285790858A5B}"/>
              </a:ext>
            </a:extLst>
          </p:cNvPr>
          <p:cNvSpPr/>
          <p:nvPr/>
        </p:nvSpPr>
        <p:spPr>
          <a:xfrm>
            <a:off x="838200" y="1708924"/>
            <a:ext cx="1058517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La librería Swing nació en 1997 y se incluyó en la versión 1.2 de Java.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Swing surgió como respuesta a las deficiencias de AWT.</a:t>
            </a:r>
          </a:p>
        </p:txBody>
      </p:sp>
      <p:pic>
        <p:nvPicPr>
          <p:cNvPr id="2050" name="Picture 2" descr="java swing] 숫자퍼즐 만들기">
            <a:extLst>
              <a:ext uri="{FF2B5EF4-FFF2-40B4-BE49-F238E27FC236}">
                <a16:creationId xmlns:a16="http://schemas.microsoft.com/office/drawing/2014/main" id="{A78A047D-62A5-4F94-94AC-95D86539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32" y="3776000"/>
            <a:ext cx="4608512" cy="273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1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0BA232E-364A-4254-9900-E76854EAD823}"/>
              </a:ext>
            </a:extLst>
          </p:cNvPr>
          <p:cNvSpPr/>
          <p:nvPr/>
        </p:nvSpPr>
        <p:spPr>
          <a:xfrm>
            <a:off x="1155371" y="1112514"/>
            <a:ext cx="108575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En la siguiente tabla se pueden ver algunos </a:t>
            </a:r>
            <a:r>
              <a:rPr lang="es-ES" sz="3600" dirty="0" err="1"/>
              <a:t>listeners</a:t>
            </a:r>
            <a:r>
              <a:rPr lang="es-ES" sz="3600" dirty="0"/>
              <a:t> y la acción a la que responden.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BE02533-9E47-40E5-B97D-2DAE66DA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60545"/>
              </p:ext>
            </p:extLst>
          </p:nvPr>
        </p:nvGraphicFramePr>
        <p:xfrm>
          <a:off x="1775519" y="2572100"/>
          <a:ext cx="10237407" cy="352119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088233">
                  <a:extLst>
                    <a:ext uri="{9D8B030D-6E8A-4147-A177-3AD203B41FA5}">
                      <a16:colId xmlns:a16="http://schemas.microsoft.com/office/drawing/2014/main" val="1534358448"/>
                    </a:ext>
                  </a:extLst>
                </a:gridCol>
                <a:gridCol w="8149174">
                  <a:extLst>
                    <a:ext uri="{9D8B030D-6E8A-4147-A177-3AD203B41FA5}">
                      <a16:colId xmlns:a16="http://schemas.microsoft.com/office/drawing/2014/main" val="3393081143"/>
                    </a:ext>
                  </a:extLst>
                </a:gridCol>
              </a:tblGrid>
              <a:tr h="2012111">
                <a:tc>
                  <a:txBody>
                    <a:bodyPr/>
                    <a:lstStyle/>
                    <a:p>
                      <a:pPr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32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73025" algn="ctr"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ActionListener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Hace referencia a la acción más típica sobre un componente. </a:t>
                      </a:r>
                    </a:p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Por ejemplo, sobre un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JButton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 será</a:t>
                      </a:r>
                      <a:r>
                        <a:rPr lang="es-ES" sz="2400" spc="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presionarlo, </a:t>
                      </a:r>
                    </a:p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sobre un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JTextField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 será pulsar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Intro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,</a:t>
                      </a:r>
                      <a:r>
                        <a:rPr lang="es-ES" sz="2400" spc="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</a:p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sobre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JComboBox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será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seleccionar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una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opción,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etc.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319750"/>
                  </a:ext>
                </a:extLst>
              </a:tr>
              <a:tr h="1509084">
                <a:tc>
                  <a:txBody>
                    <a:bodyPr/>
                    <a:lstStyle/>
                    <a:p>
                      <a:pPr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ca-ES" sz="200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73025" algn="ctr">
                        <a:spcAft>
                          <a:spcPts val="0"/>
                        </a:spcAft>
                      </a:pPr>
                      <a:r>
                        <a:rPr lang="es-ES" sz="2400">
                          <a:solidFill>
                            <a:sysClr val="windowText" lastClr="000000"/>
                          </a:solidFill>
                          <a:effectLst/>
                        </a:rPr>
                        <a:t>FocusListener</a:t>
                      </a:r>
                      <a:endParaRPr lang="ca-ES" sz="20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Ejecuta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acciones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cuando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componente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obtiene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o</a:t>
                      </a:r>
                      <a:r>
                        <a:rPr lang="es-ES" sz="2400" spc="-25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pierde el foco (colocarnos sobre el componente o</a:t>
                      </a:r>
                      <a:r>
                        <a:rPr lang="es-ES" sz="2400" spc="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irnos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cuando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éste estaba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activo).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3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318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BE02533-9E47-40E5-B97D-2DAE66DA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68264"/>
              </p:ext>
            </p:extLst>
          </p:nvPr>
        </p:nvGraphicFramePr>
        <p:xfrm>
          <a:off x="1754797" y="1772816"/>
          <a:ext cx="9583960" cy="405020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1534358448"/>
                    </a:ext>
                  </a:extLst>
                </a:gridCol>
                <a:gridCol w="6991672">
                  <a:extLst>
                    <a:ext uri="{9D8B030D-6E8A-4147-A177-3AD203B41FA5}">
                      <a16:colId xmlns:a16="http://schemas.microsoft.com/office/drawing/2014/main" val="3393081143"/>
                    </a:ext>
                  </a:extLst>
                </a:gridCol>
              </a:tblGrid>
              <a:tr h="1688075">
                <a:tc>
                  <a:txBody>
                    <a:bodyPr/>
                    <a:lstStyle/>
                    <a:p>
                      <a:pPr marL="73025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KeyListener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Responde</a:t>
                      </a:r>
                      <a:r>
                        <a:rPr lang="es-ES" sz="2400" spc="-1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la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acción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de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pulsar</a:t>
                      </a:r>
                      <a:r>
                        <a:rPr lang="es-ES" sz="2400" spc="-1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una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tecla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cuando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86360" marR="84455"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componente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tiene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el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foco.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284762"/>
                  </a:ext>
                </a:extLst>
              </a:tr>
              <a:tr h="1688075">
                <a:tc>
                  <a:txBody>
                    <a:bodyPr/>
                    <a:lstStyle/>
                    <a:p>
                      <a:pPr algn="ctr"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ItemListener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Hace referencia a la acción de seleccionar o</a:t>
                      </a:r>
                      <a:r>
                        <a:rPr lang="es-ES" sz="2400" spc="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deseleccionar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una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opción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</a:p>
                    <a:p>
                      <a:pPr marL="8763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(en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JCheckBox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,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por</a:t>
                      </a:r>
                      <a:r>
                        <a:rPr lang="es-ES" sz="2400" spc="-25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ejemplo).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213554"/>
                  </a:ext>
                </a:extLst>
              </a:tr>
              <a:tr h="674058">
                <a:tc>
                  <a:txBody>
                    <a:bodyPr/>
                    <a:lstStyle/>
                    <a:p>
                      <a:pPr marL="73025" algn="ctr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s-ES" sz="2400">
                          <a:solidFill>
                            <a:sysClr val="windowText" lastClr="000000"/>
                          </a:solidFill>
                          <a:effectLst/>
                        </a:rPr>
                        <a:t>MouseListener</a:t>
                      </a:r>
                      <a:endParaRPr lang="ca-ES" sz="20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63905" algn="ctr">
                        <a:spcBef>
                          <a:spcPts val="58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Responde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al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click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sobre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el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ratón.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172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868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BE02533-9E47-40E5-B97D-2DAE66DA8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028655"/>
              </p:ext>
            </p:extLst>
          </p:nvPr>
        </p:nvGraphicFramePr>
        <p:xfrm>
          <a:off x="1778326" y="1988840"/>
          <a:ext cx="9583960" cy="370830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75328">
                  <a:extLst>
                    <a:ext uri="{9D8B030D-6E8A-4147-A177-3AD203B41FA5}">
                      <a16:colId xmlns:a16="http://schemas.microsoft.com/office/drawing/2014/main" val="1534358448"/>
                    </a:ext>
                  </a:extLst>
                </a:gridCol>
                <a:gridCol w="6208632">
                  <a:extLst>
                    <a:ext uri="{9D8B030D-6E8A-4147-A177-3AD203B41FA5}">
                      <a16:colId xmlns:a16="http://schemas.microsoft.com/office/drawing/2014/main" val="3393081143"/>
                    </a:ext>
                  </a:extLst>
                </a:gridCol>
              </a:tblGrid>
              <a:tr h="1483323">
                <a:tc>
                  <a:txBody>
                    <a:bodyPr/>
                    <a:lstStyle/>
                    <a:p>
                      <a:pPr marL="73025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MouseMotionListener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Responde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acciones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como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arrastrar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(drag)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85725" marR="84455"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elemento</a:t>
                      </a:r>
                      <a:r>
                        <a:rPr lang="es-ES" sz="2400" spc="-1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o</a:t>
                      </a:r>
                      <a:r>
                        <a:rPr lang="es-ES" sz="2400" spc="-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pasar</a:t>
                      </a:r>
                      <a:r>
                        <a:rPr lang="es-ES" sz="2400" spc="-1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por</a:t>
                      </a:r>
                      <a:r>
                        <a:rPr lang="es-ES" sz="2400" spc="-1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encima.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133977"/>
                  </a:ext>
                </a:extLst>
              </a:tr>
              <a:tr h="2224986">
                <a:tc>
                  <a:txBody>
                    <a:bodyPr/>
                    <a:lstStyle/>
                    <a:p>
                      <a:pPr marL="73025" algn="ctr">
                        <a:spcBef>
                          <a:spcPts val="680"/>
                        </a:spcBef>
                        <a:spcAft>
                          <a:spcPts val="0"/>
                        </a:spcAft>
                      </a:pPr>
                      <a:r>
                        <a:rPr lang="es-ES" sz="2400">
                          <a:solidFill>
                            <a:sysClr val="windowText" lastClr="000000"/>
                          </a:solidFill>
                          <a:effectLst/>
                        </a:rPr>
                        <a:t>WindowListener</a:t>
                      </a:r>
                      <a:endParaRPr lang="ca-ES" sz="20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Responde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acciones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sobre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una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ventana</a:t>
                      </a:r>
                      <a:r>
                        <a:rPr lang="es-ES" sz="2400" spc="-1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como,</a:t>
                      </a:r>
                      <a:r>
                        <a:rPr lang="es-ES" sz="2400" spc="-2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por ejemplo,</a:t>
                      </a:r>
                      <a:r>
                        <a:rPr lang="es-ES" sz="2400" spc="-25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s-ES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cerrarla. </a:t>
                      </a:r>
                      <a:endParaRPr lang="ca-ES" sz="20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50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20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2.5. Controladores de eventos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C628DB9-7D74-4B51-964E-D80CA15478A4}"/>
              </a:ext>
            </a:extLst>
          </p:cNvPr>
          <p:cNvSpPr/>
          <p:nvPr/>
        </p:nvSpPr>
        <p:spPr>
          <a:xfrm>
            <a:off x="1091444" y="1643489"/>
            <a:ext cx="10009112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09345" marR="145415" indent="-571500" algn="just">
              <a:spcBef>
                <a:spcPts val="6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incorporar </a:t>
            </a: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listeners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nuestro programa, debemos crear primero el componente.</a:t>
            </a:r>
          </a:p>
          <a:p>
            <a:pPr marL="1109345" marR="145415" indent="-571500" algn="just">
              <a:spcBef>
                <a:spcPts val="6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Podemos añadir varios </a:t>
            </a: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listeners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un mismo componente. </a:t>
            </a:r>
          </a:p>
          <a:p>
            <a:pPr marL="1109345" marR="145415" indent="-571500" algn="just">
              <a:spcBef>
                <a:spcPts val="6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ejemplo, podemos querer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un botón realice una acción al pulsarlo con el ratón, pero también queremos que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reaccione</a:t>
            </a:r>
            <a:r>
              <a:rPr lang="es-ES" sz="36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pulsar</a:t>
            </a:r>
            <a:r>
              <a:rPr lang="es-ES" sz="36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cuando el botón tenga el foco.</a:t>
            </a:r>
            <a:endParaRPr lang="ca-E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7008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CBF22F-5A6A-4ED1-B76F-F9920849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60" y="1081721"/>
            <a:ext cx="10397819" cy="5134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8492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147664" y="1196752"/>
            <a:ext cx="105131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/>
              <a:t>Window</a:t>
            </a:r>
            <a:r>
              <a:rPr lang="es-ES" sz="3200" dirty="0"/>
              <a:t> </a:t>
            </a:r>
            <a:r>
              <a:rPr lang="es-ES" sz="3200" dirty="0" err="1"/>
              <a:t>Builder</a:t>
            </a:r>
            <a:r>
              <a:rPr lang="es-ES" sz="3200" dirty="0"/>
              <a:t> es un plugin de Eclipse que nos permite desarrollar de forma rápida y cómoda la GUI (interfaz gráfica de usuario) de nuestras aplicaciones Java.</a:t>
            </a:r>
          </a:p>
          <a:p>
            <a:endParaRPr lang="es-ES" sz="3200" dirty="0"/>
          </a:p>
          <a:p>
            <a:r>
              <a:rPr lang="es-ES" sz="3200" dirty="0" err="1"/>
              <a:t>WindowBuilder</a:t>
            </a:r>
            <a:r>
              <a:rPr lang="es-ES" sz="3200" dirty="0"/>
              <a:t> está compuesto por SWT </a:t>
            </a:r>
            <a:r>
              <a:rPr lang="es-ES" sz="3200" dirty="0" err="1"/>
              <a:t>Designer</a:t>
            </a:r>
            <a:r>
              <a:rPr lang="es-ES" sz="3200" dirty="0"/>
              <a:t> y Swing </a:t>
            </a:r>
            <a:r>
              <a:rPr lang="es-ES" sz="3200" dirty="0" err="1"/>
              <a:t>Designer</a:t>
            </a:r>
            <a:r>
              <a:rPr lang="es-ES" sz="3200" dirty="0"/>
              <a:t> y facilita la creación de aplicaciones Java GUI sin perder mucho tiempo escribiendo código.</a:t>
            </a:r>
          </a:p>
          <a:p>
            <a:endParaRPr lang="es-ES" sz="3200" dirty="0"/>
          </a:p>
          <a:p>
            <a:r>
              <a:rPr lang="es-ES" sz="3200" dirty="0"/>
              <a:t>Podremos utilizar el diseñador visual WYSIWYG y las herramientas de diseño para crear formularios simples en ventanas complejas; </a:t>
            </a:r>
          </a:p>
          <a:p>
            <a:r>
              <a:rPr lang="es-E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5348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191579" y="1114603"/>
            <a:ext cx="105131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Se generará el código Java de forma automática</a:t>
            </a:r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Agregaremos controles fácilmente usando arrastrar y soltar</a:t>
            </a:r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agregaremos controladores de eventos a sus controles</a:t>
            </a:r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cambiaremos varias propiedades de los controles usando un editor de propiedades</a:t>
            </a:r>
          </a:p>
          <a:p>
            <a:pPr marL="571500" indent="-5715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podremos internacionalizar nuestra aplicación</a:t>
            </a:r>
          </a:p>
          <a:p>
            <a:pPr algn="just"/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18106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156994" y="1408073"/>
            <a:ext cx="105131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/>
              <a:t>El código generado no requiere bibliotecas personalizadas adicionales para compilar y ejecutar: todo el código generado se puede usar sin tener instalado </a:t>
            </a:r>
            <a:r>
              <a:rPr lang="es-ES" sz="3600" dirty="0" err="1"/>
              <a:t>WindowBuilder</a:t>
            </a:r>
            <a:r>
              <a:rPr lang="es-ES" sz="3600" dirty="0"/>
              <a:t>. </a:t>
            </a:r>
          </a:p>
          <a:p>
            <a:endParaRPr lang="es-ES" sz="3600" dirty="0"/>
          </a:p>
          <a:p>
            <a:r>
              <a:rPr lang="es-ES" sz="3600" dirty="0" err="1"/>
              <a:t>WindowBuilder</a:t>
            </a:r>
            <a:r>
              <a:rPr lang="es-ES" sz="3600" dirty="0"/>
              <a:t> puede leer y escribir casi cualquier formato y aplicar ingeniería inversa a la mayoría de los códigos GUI de Java escritos a mano</a:t>
            </a:r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val="682640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148780" y="1940874"/>
            <a:ext cx="1051316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También admite la edición de código de forma libre (podemos realizar cambios en cualquier lugar, no solo en áreas especiales) </a:t>
            </a:r>
          </a:p>
          <a:p>
            <a:pPr marL="571500" indent="-5715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600" dirty="0"/>
              <a:t>También admite la mayoría de las refactorizaciones de usuarios (podemos mover, renombrar y subdividir métodos sin ningún problema).</a:t>
            </a:r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val="19261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055440" y="1127065"/>
            <a:ext cx="105131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proceso de instalación de </a:t>
            </a:r>
            <a:r>
              <a:rPr lang="es-ES" sz="3200" dirty="0" err="1"/>
              <a:t>Window</a:t>
            </a:r>
            <a:r>
              <a:rPr lang="es-ES" sz="3200" dirty="0"/>
              <a:t> </a:t>
            </a:r>
            <a:r>
              <a:rPr lang="es-ES" sz="3200" dirty="0" err="1"/>
              <a:t>Builder</a:t>
            </a:r>
            <a:r>
              <a:rPr lang="es-ES" sz="3200" dirty="0"/>
              <a:t> tiene dos posibilidades.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Ambas las encontraremos en la página de descarga del plugin (ver apartado Recursos y enlaces).</a:t>
            </a:r>
            <a:endParaRPr lang="ca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Una posibilidad es descargarnos un ZIP que contendrá el plugin.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Si abrimos el archivo veremos que tiene varias carpetas y archivos. Lo que nos interesan son las carpetas “</a:t>
            </a:r>
            <a:r>
              <a:rPr lang="es-ES" sz="3200" dirty="0" err="1"/>
              <a:t>features</a:t>
            </a:r>
            <a:r>
              <a:rPr lang="es-ES" sz="3200" dirty="0"/>
              <a:t>” y “</a:t>
            </a:r>
            <a:r>
              <a:rPr lang="es-ES" sz="3200" dirty="0" err="1"/>
              <a:t>plugins</a:t>
            </a:r>
            <a:r>
              <a:rPr lang="es-ES" sz="3200" dirty="0"/>
              <a:t>”. </a:t>
            </a:r>
            <a:endParaRPr lang="ca-ES" sz="3200" dirty="0"/>
          </a:p>
        </p:txBody>
      </p:sp>
    </p:spTree>
    <p:extLst>
      <p:ext uri="{BB962C8B-B14F-4D97-AF65-F5344CB8AC3E}">
        <p14:creationId xmlns:p14="http://schemas.microsoft.com/office/powerpoint/2010/main" val="319748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C182C98-F89C-4CD0-9EF3-3233C903BE2D}"/>
              </a:ext>
            </a:extLst>
          </p:cNvPr>
          <p:cNvSpPr/>
          <p:nvPr/>
        </p:nvSpPr>
        <p:spPr>
          <a:xfrm>
            <a:off x="1034615" y="1676934"/>
            <a:ext cx="664556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Hemos ido haciendo programas basados en la consola.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Esto quiere decir que no usan interfaz gráfica de usuario (GUI).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Veremos un kit de herramientas GUI que ofrece Java, llamado Swing.</a:t>
            </a:r>
          </a:p>
        </p:txBody>
      </p:sp>
      <p:pic>
        <p:nvPicPr>
          <p:cNvPr id="3074" name="Picture 2" descr="Java Scanner - error al pedir datos por consola - Stack Overflow en español">
            <a:extLst>
              <a:ext uri="{FF2B5EF4-FFF2-40B4-BE49-F238E27FC236}">
                <a16:creationId xmlns:a16="http://schemas.microsoft.com/office/drawing/2014/main" id="{30F35DD9-F058-438F-8D7F-E293B978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039" y="1830426"/>
            <a:ext cx="4023682" cy="31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16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055440" y="1127065"/>
            <a:ext cx="105131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Descomprimiremos el contenido de ambas dentro de las carpetas con el mismo nombre en el directorio donde hagamos instalado Eclipse.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otra forma de instalar </a:t>
            </a:r>
            <a:r>
              <a:rPr lang="es-ES" sz="3200" dirty="0" err="1"/>
              <a:t>Window</a:t>
            </a:r>
            <a:r>
              <a:rPr lang="es-ES" sz="3200" dirty="0"/>
              <a:t> </a:t>
            </a:r>
            <a:r>
              <a:rPr lang="es-ES" sz="3200" dirty="0" err="1"/>
              <a:t>Builder</a:t>
            </a:r>
            <a:r>
              <a:rPr lang="es-ES" sz="3200" dirty="0"/>
              <a:t> es desde el propio Eclipse, con su herramienta de instalación de software que encontraremos en el menú “</a:t>
            </a:r>
            <a:r>
              <a:rPr lang="es-ES" sz="3200" dirty="0" err="1"/>
              <a:t>Help</a:t>
            </a:r>
            <a:r>
              <a:rPr lang="es-ES" sz="3200" dirty="0"/>
              <a:t> &gt; </a:t>
            </a:r>
            <a:r>
              <a:rPr lang="es-ES" sz="3200" dirty="0" err="1"/>
              <a:t>Install</a:t>
            </a:r>
            <a:r>
              <a:rPr lang="es-ES" sz="3200" dirty="0"/>
              <a:t> new software…”. </a:t>
            </a:r>
          </a:p>
          <a:p>
            <a:endParaRPr lang="ca-ES" sz="3200" dirty="0"/>
          </a:p>
        </p:txBody>
      </p:sp>
    </p:spTree>
    <p:extLst>
      <p:ext uri="{BB962C8B-B14F-4D97-AF65-F5344CB8AC3E}">
        <p14:creationId xmlns:p14="http://schemas.microsoft.com/office/powerpoint/2010/main" val="1221394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4D16932-6775-45C7-9125-247CF020D602}"/>
              </a:ext>
            </a:extLst>
          </p:cNvPr>
          <p:cNvSpPr/>
          <p:nvPr/>
        </p:nvSpPr>
        <p:spPr>
          <a:xfrm>
            <a:off x="1055440" y="1597729"/>
            <a:ext cx="10513168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Para crear un aplicación sencilla: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Entramos en Eclipse y creamos un proyecto Java al que llamaremos “Prueba”.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A continuación, vamos al menú “File &gt; New &gt; </a:t>
            </a:r>
            <a:r>
              <a:rPr lang="es-ES" sz="3200" dirty="0" err="1"/>
              <a:t>Other</a:t>
            </a:r>
            <a:r>
              <a:rPr lang="es-ES" sz="3200" dirty="0"/>
              <a:t>…” y seleccionamos “</a:t>
            </a:r>
            <a:r>
              <a:rPr lang="es-ES" sz="3200" dirty="0" err="1"/>
              <a:t>WindowBuilder</a:t>
            </a:r>
            <a:r>
              <a:rPr lang="es-ES" sz="3200" dirty="0"/>
              <a:t> &gt; Swing </a:t>
            </a:r>
            <a:r>
              <a:rPr lang="es-ES" sz="3200" dirty="0" err="1"/>
              <a:t>designer</a:t>
            </a:r>
            <a:r>
              <a:rPr lang="es-ES" sz="3200" dirty="0"/>
              <a:t> &gt; </a:t>
            </a:r>
            <a:r>
              <a:rPr lang="es-ES" sz="3200" dirty="0" err="1"/>
              <a:t>Application</a:t>
            </a:r>
            <a:r>
              <a:rPr lang="es-ES" sz="3200" dirty="0"/>
              <a:t> </a:t>
            </a:r>
            <a:r>
              <a:rPr lang="es-ES" sz="3200" dirty="0" err="1"/>
              <a:t>Window</a:t>
            </a:r>
            <a:r>
              <a:rPr lang="es-ES" sz="3200" dirty="0"/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3723318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761350BA-6E2D-4C2F-B471-2A6A2184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017659"/>
            <a:ext cx="5817927" cy="555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514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1549973C-1393-469A-8B8E-26D5A6C9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1010716"/>
            <a:ext cx="5904656" cy="561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92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BF14C1-0D0E-4DB0-823F-6AFC7B68B584}"/>
              </a:ext>
            </a:extLst>
          </p:cNvPr>
          <p:cNvSpPr/>
          <p:nvPr/>
        </p:nvSpPr>
        <p:spPr>
          <a:xfrm>
            <a:off x="1206352" y="1268760"/>
            <a:ext cx="10153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Obtendremos un archivo de código autogenerado como el que se muestra a continuación.</a:t>
            </a:r>
            <a:r>
              <a:rPr lang="es-ES" sz="28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748632A-0D56-45E6-A11B-C8DC8E2E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58770"/>
            <a:ext cx="7416824" cy="421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955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BF14C1-0D0E-4DB0-823F-6AFC7B68B584}"/>
              </a:ext>
            </a:extLst>
          </p:cNvPr>
          <p:cNvSpPr/>
          <p:nvPr/>
        </p:nvSpPr>
        <p:spPr>
          <a:xfrm>
            <a:off x="1206352" y="1268760"/>
            <a:ext cx="10153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Podremos intercambiar entre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trabajar más cómodamente:</a:t>
            </a:r>
            <a:endParaRPr lang="es-ES" sz="2800" spc="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748632A-0D56-45E6-A11B-C8DC8E2E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2258770"/>
            <a:ext cx="7416824" cy="4212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61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5ACEED0-805E-4840-AD89-F08D8241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017659"/>
            <a:ext cx="8387121" cy="55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17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2.6. </a:t>
            </a:r>
            <a:r>
              <a:rPr lang="es-ES" sz="3600" b="1" dirty="0" err="1"/>
              <a:t>WindowBuilder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CE61E82-C1A9-4EE0-BB6D-7DFDB0DF8FB1}"/>
              </a:ext>
            </a:extLst>
          </p:cNvPr>
          <p:cNvSpPr/>
          <p:nvPr/>
        </p:nvSpPr>
        <p:spPr>
          <a:xfrm>
            <a:off x="990497" y="1196752"/>
            <a:ext cx="1021100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7845" marR="144780" algn="just">
              <a:spcAft>
                <a:spcPts val="0"/>
              </a:spcAft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través de </a:t>
            </a: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vemos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editor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gráfico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permitirá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retocar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propiedades de nuestras ventanas y añadir nuevos elementos (menús, cuadros de texto,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botones,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etc.).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37845" marR="144780" algn="just">
              <a:spcAft>
                <a:spcPts val="0"/>
              </a:spcAft>
            </a:pPr>
            <a:endParaRPr lang="es-ES" sz="3600" spc="5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7845" marR="144780" algn="just">
              <a:spcAft>
                <a:spcPts val="0"/>
              </a:spcAft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vez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cambiemos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interfaz,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generará</a:t>
            </a:r>
            <a:r>
              <a:rPr lang="es-ES" sz="3600" spc="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automáticamente</a:t>
            </a:r>
            <a:r>
              <a:rPr lang="es-ES" sz="36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código fuente</a:t>
            </a:r>
            <a:r>
              <a:rPr lang="es-ES" sz="36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asociado a las</a:t>
            </a:r>
            <a:r>
              <a:rPr lang="es-ES" sz="36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acciones que realicemos.</a:t>
            </a:r>
            <a:endParaRPr lang="ca-E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14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B5268F-2938-4F34-9551-860E5927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844824"/>
            <a:ext cx="966734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9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CE61E82-C1A9-4EE0-BB6D-7DFDB0DF8FB1}"/>
              </a:ext>
            </a:extLst>
          </p:cNvPr>
          <p:cNvSpPr/>
          <p:nvPr/>
        </p:nvSpPr>
        <p:spPr>
          <a:xfrm>
            <a:off x="990497" y="1196752"/>
            <a:ext cx="102110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09345" marR="144780" indent="-571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programa utiliza 2 componentes Swing: JFrame y </a:t>
            </a: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JLabel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1109345" marR="144780" indent="-571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JFrame es el contenedor de nivel superior que se usa comúnmente para las aplicaciones Swing.</a:t>
            </a:r>
          </a:p>
          <a:p>
            <a:pPr marL="1109345" marR="144780" indent="-571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JLabel</a:t>
            </a: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 el componente de Swing que crea una etiqueta, que es un componente que muestra información. </a:t>
            </a:r>
          </a:p>
          <a:p>
            <a:pPr marL="1109345" marR="144780" indent="-571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etiqueta es el componente más simple de Swing porque es pasivo. </a:t>
            </a:r>
            <a:endParaRPr lang="ca-E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95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C182C98-F89C-4CD0-9EF3-3233C903BE2D}"/>
              </a:ext>
            </a:extLst>
          </p:cNvPr>
          <p:cNvSpPr/>
          <p:nvPr/>
        </p:nvSpPr>
        <p:spPr>
          <a:xfrm>
            <a:off x="1055440" y="1076424"/>
            <a:ext cx="44975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Swing ofrece una amplia variedad de componentes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Haremos una introducción.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Podremos ser capaces de crear aplicaciones con una interfaz gráfica completa y funcional.</a:t>
            </a:r>
          </a:p>
        </p:txBody>
      </p:sp>
      <p:pic>
        <p:nvPicPr>
          <p:cNvPr id="4098" name="Picture 2" descr="Swing (Java) - Viquipèdia, l&amp;#39;enciclopèdia lliure">
            <a:extLst>
              <a:ext uri="{FF2B5EF4-FFF2-40B4-BE49-F238E27FC236}">
                <a16:creationId xmlns:a16="http://schemas.microsoft.com/office/drawing/2014/main" id="{8F84BD8E-7BB4-4967-BB10-F058C586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47" y="1474664"/>
            <a:ext cx="5820370" cy="46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11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60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CE61E82-C1A9-4EE0-BB6D-7DFDB0DF8FB1}"/>
              </a:ext>
            </a:extLst>
          </p:cNvPr>
          <p:cNvSpPr/>
          <p:nvPr/>
        </p:nvSpPr>
        <p:spPr>
          <a:xfrm>
            <a:off x="990497" y="1196752"/>
            <a:ext cx="10211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09345" marR="144780" indent="-5715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etiqueta simplemente muestra un breve mensaje de texto.</a:t>
            </a:r>
            <a:endParaRPr lang="ca-E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F717AA-8353-4490-835E-4939DBAE5212}"/>
              </a:ext>
            </a:extLst>
          </p:cNvPr>
          <p:cNvSpPr/>
          <p:nvPr/>
        </p:nvSpPr>
        <p:spPr>
          <a:xfrm>
            <a:off x="2135560" y="2706593"/>
            <a:ext cx="95770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800" dirty="0">
                <a:solidFill>
                  <a:srgbClr val="00B050"/>
                </a:solidFill>
              </a:rPr>
              <a:t>// Un simple programa Swing</a:t>
            </a:r>
          </a:p>
          <a:p>
            <a:endParaRPr lang="ca-ES" sz="2800" dirty="0"/>
          </a:p>
          <a:p>
            <a:r>
              <a:rPr lang="ca-ES" sz="2800" dirty="0">
                <a:solidFill>
                  <a:srgbClr val="00B050"/>
                </a:solidFill>
              </a:rPr>
              <a:t>// Los </a:t>
            </a:r>
            <a:r>
              <a:rPr lang="ca-ES" sz="2800" dirty="0" err="1">
                <a:solidFill>
                  <a:srgbClr val="00B050"/>
                </a:solidFill>
              </a:rPr>
              <a:t>programas</a:t>
            </a:r>
            <a:r>
              <a:rPr lang="ca-ES" sz="2800" dirty="0">
                <a:solidFill>
                  <a:srgbClr val="00B050"/>
                </a:solidFill>
              </a:rPr>
              <a:t> Swing </a:t>
            </a:r>
            <a:r>
              <a:rPr lang="ca-ES" sz="2800" dirty="0" err="1">
                <a:solidFill>
                  <a:srgbClr val="00B050"/>
                </a:solidFill>
              </a:rPr>
              <a:t>deben</a:t>
            </a:r>
            <a:r>
              <a:rPr lang="ca-ES" sz="2800" dirty="0">
                <a:solidFill>
                  <a:srgbClr val="00B050"/>
                </a:solidFill>
              </a:rPr>
              <a:t> importar </a:t>
            </a:r>
            <a:r>
              <a:rPr lang="ca-ES" sz="2800" dirty="0" err="1">
                <a:solidFill>
                  <a:srgbClr val="00B050"/>
                </a:solidFill>
              </a:rPr>
              <a:t>java.swing</a:t>
            </a:r>
            <a:r>
              <a:rPr lang="ca-ES" sz="2800" dirty="0">
                <a:solidFill>
                  <a:srgbClr val="00B050"/>
                </a:solidFill>
              </a:rPr>
              <a:t>.</a:t>
            </a:r>
          </a:p>
          <a:p>
            <a:r>
              <a:rPr lang="ca-ES" sz="2800" dirty="0"/>
              <a:t>import </a:t>
            </a:r>
            <a:r>
              <a:rPr lang="ca-ES" sz="2800" dirty="0" err="1"/>
              <a:t>javax.swing</a:t>
            </a:r>
            <a:r>
              <a:rPr lang="ca-ES" sz="2800" dirty="0"/>
              <a:t>.*;</a:t>
            </a:r>
          </a:p>
          <a:p>
            <a:endParaRPr lang="ca-ES" sz="2800" dirty="0"/>
          </a:p>
          <a:p>
            <a:r>
              <a:rPr lang="ca-ES" sz="2800" dirty="0" err="1"/>
              <a:t>public</a:t>
            </a:r>
            <a:r>
              <a:rPr lang="ca-ES" sz="2800" dirty="0"/>
              <a:t> </a:t>
            </a:r>
            <a:r>
              <a:rPr lang="ca-ES" sz="2800" dirty="0" err="1"/>
              <a:t>class</a:t>
            </a:r>
            <a:r>
              <a:rPr lang="ca-ES" sz="2800" dirty="0"/>
              <a:t> </a:t>
            </a:r>
            <a:r>
              <a:rPr lang="ca-ES" sz="2800" b="1" dirty="0" err="1">
                <a:solidFill>
                  <a:srgbClr val="FF0000"/>
                </a:solidFill>
              </a:rPr>
              <a:t>SwingDemo</a:t>
            </a:r>
            <a:r>
              <a:rPr lang="ca-ES" sz="2800" dirty="0"/>
              <a:t> {</a:t>
            </a:r>
          </a:p>
          <a:p>
            <a:endParaRPr lang="ca-ES" sz="2800" dirty="0"/>
          </a:p>
          <a:p>
            <a:r>
              <a:rPr lang="ca-ES" sz="2800" dirty="0"/>
              <a:t>    </a:t>
            </a:r>
            <a:r>
              <a:rPr lang="ca-ES" sz="2800" dirty="0" err="1"/>
              <a:t>SwingDemo</a:t>
            </a:r>
            <a:r>
              <a:rPr lang="ca-ES" sz="2800" dirty="0"/>
              <a:t>(){      </a:t>
            </a:r>
          </a:p>
        </p:txBody>
      </p:sp>
    </p:spTree>
    <p:extLst>
      <p:ext uri="{BB962C8B-B14F-4D97-AF65-F5344CB8AC3E}">
        <p14:creationId xmlns:p14="http://schemas.microsoft.com/office/powerpoint/2010/main" val="451325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F717AA-8353-4490-835E-4939DBAE5212}"/>
              </a:ext>
            </a:extLst>
          </p:cNvPr>
          <p:cNvSpPr/>
          <p:nvPr/>
        </p:nvSpPr>
        <p:spPr>
          <a:xfrm>
            <a:off x="856421" y="1017659"/>
            <a:ext cx="110184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9138"/>
            <a:r>
              <a:rPr lang="ca-ES" sz="2800" dirty="0">
                <a:solidFill>
                  <a:srgbClr val="00B050"/>
                </a:solidFill>
              </a:rPr>
              <a:t>/* </a:t>
            </a:r>
            <a:r>
              <a:rPr lang="ca-ES" sz="2800" dirty="0" err="1">
                <a:solidFill>
                  <a:srgbClr val="00B050"/>
                </a:solidFill>
              </a:rPr>
              <a:t>Creamos</a:t>
            </a:r>
            <a:r>
              <a:rPr lang="ca-ES" sz="2800" dirty="0">
                <a:solidFill>
                  <a:srgbClr val="00B050"/>
                </a:solidFill>
              </a:rPr>
              <a:t> un </a:t>
            </a:r>
            <a:r>
              <a:rPr lang="ca-ES" sz="2800" dirty="0" err="1">
                <a:solidFill>
                  <a:srgbClr val="00B050"/>
                </a:solidFill>
              </a:rPr>
              <a:t>nuevo</a:t>
            </a:r>
            <a:r>
              <a:rPr lang="ca-ES" sz="2800" dirty="0">
                <a:solidFill>
                  <a:srgbClr val="00B050"/>
                </a:solidFill>
              </a:rPr>
              <a:t> </a:t>
            </a:r>
            <a:r>
              <a:rPr lang="ca-ES" sz="2800" dirty="0" err="1">
                <a:solidFill>
                  <a:srgbClr val="00B050"/>
                </a:solidFill>
              </a:rPr>
              <a:t>contenedor</a:t>
            </a:r>
            <a:r>
              <a:rPr lang="ca-ES" sz="2800" dirty="0">
                <a:solidFill>
                  <a:srgbClr val="00B050"/>
                </a:solidFill>
              </a:rPr>
              <a:t> </a:t>
            </a:r>
            <a:r>
              <a:rPr lang="ca-ES" sz="2800" dirty="0" err="1">
                <a:solidFill>
                  <a:srgbClr val="00B050"/>
                </a:solidFill>
              </a:rPr>
              <a:t>JFrame</a:t>
            </a:r>
            <a:r>
              <a:rPr lang="ca-ES" sz="2800" dirty="0">
                <a:solidFill>
                  <a:srgbClr val="00B050"/>
                </a:solidFill>
              </a:rPr>
              <a:t>.</a:t>
            </a:r>
          </a:p>
          <a:p>
            <a:pPr marL="719138"/>
            <a:r>
              <a:rPr lang="es-ES" sz="2800" dirty="0">
                <a:solidFill>
                  <a:srgbClr val="00B050"/>
                </a:solidFill>
              </a:rPr>
              <a:t>Esto crea un contenedor llamado </a:t>
            </a:r>
            <a:r>
              <a:rPr lang="es-ES" sz="2800" dirty="0" err="1">
                <a:solidFill>
                  <a:srgbClr val="00B050"/>
                </a:solidFill>
              </a:rPr>
              <a:t>jfrm</a:t>
            </a:r>
            <a:r>
              <a:rPr lang="es-ES" sz="2800" dirty="0">
                <a:solidFill>
                  <a:srgbClr val="00B050"/>
                </a:solidFill>
              </a:rPr>
              <a:t> que define una ventana rectangular completa con una barra de título; cerrar, minimizar, maximizar y restaurar botones; y un menú del sistema (o sea, una ventana estándar de nivel superior). </a:t>
            </a:r>
          </a:p>
          <a:p>
            <a:pPr marL="719138"/>
            <a:r>
              <a:rPr lang="es-ES" sz="2800" dirty="0">
                <a:solidFill>
                  <a:srgbClr val="00B050"/>
                </a:solidFill>
              </a:rPr>
              <a:t>El título de la ventana se pasa al constructor.*/</a:t>
            </a:r>
            <a:endParaRPr lang="ca-ES" sz="2800" dirty="0">
              <a:solidFill>
                <a:srgbClr val="00B050"/>
              </a:solidFill>
            </a:endParaRPr>
          </a:p>
          <a:p>
            <a:r>
              <a:rPr lang="ca-ES" sz="2800" dirty="0"/>
              <a:t>        </a:t>
            </a:r>
            <a:r>
              <a:rPr lang="ca-ES" sz="2800" dirty="0" err="1"/>
              <a:t>JFrame</a:t>
            </a:r>
            <a:r>
              <a:rPr lang="ca-ES" sz="2800" dirty="0"/>
              <a:t> </a:t>
            </a:r>
            <a:r>
              <a:rPr lang="ca-ES" sz="2800" dirty="0" err="1"/>
              <a:t>jfrm</a:t>
            </a:r>
            <a:r>
              <a:rPr lang="ca-ES" sz="2800" dirty="0"/>
              <a:t>=</a:t>
            </a:r>
            <a:r>
              <a:rPr lang="ca-ES" sz="2800" dirty="0" err="1"/>
              <a:t>new</a:t>
            </a:r>
            <a:r>
              <a:rPr lang="ca-ES" sz="2800" dirty="0"/>
              <a:t> </a:t>
            </a:r>
            <a:r>
              <a:rPr lang="ca-ES" sz="2800" dirty="0" err="1"/>
              <a:t>JFrame</a:t>
            </a:r>
            <a:r>
              <a:rPr lang="ca-ES" sz="2800" dirty="0"/>
              <a:t>("Una simple </a:t>
            </a:r>
            <a:r>
              <a:rPr lang="ca-ES" sz="2800" dirty="0" err="1"/>
              <a:t>aplicación</a:t>
            </a:r>
            <a:r>
              <a:rPr lang="ca-ES" sz="2800" dirty="0"/>
              <a:t> Swing");</a:t>
            </a:r>
          </a:p>
          <a:p>
            <a:endParaRPr lang="ca-ES" sz="2800" dirty="0"/>
          </a:p>
          <a:p>
            <a:r>
              <a:rPr lang="ca-ES" sz="2800" dirty="0">
                <a:solidFill>
                  <a:srgbClr val="00B050"/>
                </a:solidFill>
              </a:rPr>
              <a:t>        // Se </a:t>
            </a:r>
            <a:r>
              <a:rPr lang="ca-ES" sz="2800" dirty="0" err="1">
                <a:solidFill>
                  <a:srgbClr val="00B050"/>
                </a:solidFill>
              </a:rPr>
              <a:t>le</a:t>
            </a:r>
            <a:r>
              <a:rPr lang="ca-ES" sz="2800" dirty="0">
                <a:solidFill>
                  <a:srgbClr val="00B050"/>
                </a:solidFill>
              </a:rPr>
              <a:t> da al </a:t>
            </a:r>
            <a:r>
              <a:rPr lang="ca-ES" sz="2800" dirty="0" err="1">
                <a:solidFill>
                  <a:srgbClr val="00B050"/>
                </a:solidFill>
              </a:rPr>
              <a:t>cuadro</a:t>
            </a:r>
            <a:r>
              <a:rPr lang="ca-ES" sz="2800" dirty="0">
                <a:solidFill>
                  <a:srgbClr val="00B050"/>
                </a:solidFill>
              </a:rPr>
              <a:t> un </a:t>
            </a:r>
            <a:r>
              <a:rPr lang="ca-ES" sz="2800" dirty="0" err="1">
                <a:solidFill>
                  <a:srgbClr val="00B050"/>
                </a:solidFill>
              </a:rPr>
              <a:t>tamaño</a:t>
            </a:r>
            <a:r>
              <a:rPr lang="ca-ES" sz="2800" dirty="0">
                <a:solidFill>
                  <a:srgbClr val="00B050"/>
                </a:solidFill>
              </a:rPr>
              <a:t> inicial.</a:t>
            </a:r>
          </a:p>
          <a:p>
            <a:r>
              <a:rPr lang="ca-ES" sz="2800" dirty="0"/>
              <a:t>        </a:t>
            </a:r>
            <a:r>
              <a:rPr lang="ca-ES" sz="2800" dirty="0" err="1"/>
              <a:t>jfrm.setSize</a:t>
            </a:r>
            <a:r>
              <a:rPr lang="ca-ES" sz="2800" dirty="0"/>
              <a:t>(475,200);</a:t>
            </a:r>
          </a:p>
          <a:p>
            <a:endParaRPr lang="ca-ES" sz="2800" dirty="0">
              <a:solidFill>
                <a:srgbClr val="00B050"/>
              </a:solidFill>
            </a:endParaRPr>
          </a:p>
          <a:p>
            <a:r>
              <a:rPr lang="ca-ES" sz="2800" dirty="0">
                <a:solidFill>
                  <a:srgbClr val="00B050"/>
                </a:solidFill>
              </a:rPr>
              <a:t>        </a:t>
            </a:r>
            <a:endParaRPr lang="ca-ES" sz="2400" dirty="0"/>
          </a:p>
          <a:p>
            <a:r>
              <a:rPr lang="ca-ES" sz="24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28734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F717AA-8353-4490-835E-4939DBAE5212}"/>
              </a:ext>
            </a:extLst>
          </p:cNvPr>
          <p:cNvSpPr/>
          <p:nvPr/>
        </p:nvSpPr>
        <p:spPr>
          <a:xfrm>
            <a:off x="856421" y="1017659"/>
            <a:ext cx="110184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800" dirty="0">
                <a:solidFill>
                  <a:srgbClr val="00B050"/>
                </a:solidFill>
              </a:rPr>
              <a:t>        // </a:t>
            </a:r>
            <a:r>
              <a:rPr lang="ca-ES" sz="2800" dirty="0" err="1">
                <a:solidFill>
                  <a:srgbClr val="00B050"/>
                </a:solidFill>
              </a:rPr>
              <a:t>Termine</a:t>
            </a:r>
            <a:r>
              <a:rPr lang="ca-ES" sz="2800" dirty="0">
                <a:solidFill>
                  <a:srgbClr val="00B050"/>
                </a:solidFill>
              </a:rPr>
              <a:t> el programa </a:t>
            </a:r>
            <a:r>
              <a:rPr lang="ca-ES" sz="2800" dirty="0" err="1">
                <a:solidFill>
                  <a:srgbClr val="00B050"/>
                </a:solidFill>
              </a:rPr>
              <a:t>cuando</a:t>
            </a:r>
            <a:r>
              <a:rPr lang="ca-ES" sz="2800" dirty="0">
                <a:solidFill>
                  <a:srgbClr val="00B050"/>
                </a:solidFill>
              </a:rPr>
              <a:t> el </a:t>
            </a:r>
            <a:r>
              <a:rPr lang="ca-ES" sz="2800" dirty="0" err="1">
                <a:solidFill>
                  <a:srgbClr val="00B050"/>
                </a:solidFill>
              </a:rPr>
              <a:t>usuario</a:t>
            </a:r>
            <a:r>
              <a:rPr lang="ca-ES" sz="2800" dirty="0">
                <a:solidFill>
                  <a:srgbClr val="00B050"/>
                </a:solidFill>
              </a:rPr>
              <a:t> </a:t>
            </a:r>
            <a:r>
              <a:rPr lang="ca-ES" sz="2800" dirty="0" err="1">
                <a:solidFill>
                  <a:srgbClr val="00B050"/>
                </a:solidFill>
              </a:rPr>
              <a:t>cierre</a:t>
            </a:r>
            <a:r>
              <a:rPr lang="ca-ES" sz="2800" dirty="0">
                <a:solidFill>
                  <a:srgbClr val="00B050"/>
                </a:solidFill>
              </a:rPr>
              <a:t> la </a:t>
            </a:r>
            <a:r>
              <a:rPr lang="ca-ES" sz="2800" dirty="0" err="1">
                <a:solidFill>
                  <a:srgbClr val="00B050"/>
                </a:solidFill>
              </a:rPr>
              <a:t>aplicación</a:t>
            </a:r>
            <a:r>
              <a:rPr lang="ca-ES" sz="2800" dirty="0">
                <a:solidFill>
                  <a:srgbClr val="00B050"/>
                </a:solidFill>
              </a:rPr>
              <a:t>.</a:t>
            </a:r>
          </a:p>
          <a:p>
            <a:r>
              <a:rPr lang="ca-ES" sz="2800" dirty="0"/>
              <a:t>        </a:t>
            </a:r>
            <a:r>
              <a:rPr lang="ca-ES" sz="2800" dirty="0" err="1"/>
              <a:t>jfrm.setDefaultCloseOperation</a:t>
            </a:r>
            <a:r>
              <a:rPr lang="ca-ES" sz="2800" dirty="0"/>
              <a:t>(</a:t>
            </a:r>
            <a:r>
              <a:rPr lang="ca-ES" sz="2800" dirty="0" err="1"/>
              <a:t>JFrame.EXIT_ON_CLOSE</a:t>
            </a:r>
            <a:r>
              <a:rPr lang="ca-ES" sz="2800" dirty="0"/>
              <a:t>);</a:t>
            </a:r>
          </a:p>
          <a:p>
            <a:endParaRPr lang="ca-ES" sz="2800" dirty="0"/>
          </a:p>
          <a:p>
            <a:r>
              <a:rPr lang="es-ES" sz="2800" dirty="0">
                <a:solidFill>
                  <a:srgbClr val="00B050"/>
                </a:solidFill>
              </a:rPr>
              <a:t>/* cuando se cierra una ventana de nivel superior (como cuando el usuario hace clic en el cuadro de cierre), la ventana se elimina de la pantalla, pero </a:t>
            </a:r>
            <a:r>
              <a:rPr lang="es-ES" sz="2800" b="1" dirty="0">
                <a:solidFill>
                  <a:srgbClr val="00B050"/>
                </a:solidFill>
              </a:rPr>
              <a:t>la aplicación no finaliza</a:t>
            </a:r>
            <a:r>
              <a:rPr lang="es-ES" sz="2800" dirty="0">
                <a:solidFill>
                  <a:srgbClr val="00B050"/>
                </a:solidFill>
              </a:rPr>
              <a:t>.</a:t>
            </a:r>
          </a:p>
          <a:p>
            <a:r>
              <a:rPr lang="es-ES" sz="2800" dirty="0">
                <a:solidFill>
                  <a:srgbClr val="00B050"/>
                </a:solidFill>
              </a:rPr>
              <a:t>La forma más fácil para asegurar que cerramos la ventana correctamente es llamar a </a:t>
            </a:r>
            <a:r>
              <a:rPr lang="es-ES" sz="2800" b="1" dirty="0" err="1">
                <a:solidFill>
                  <a:srgbClr val="00B050"/>
                </a:solidFill>
              </a:rPr>
              <a:t>setDefaultCloseOperation</a:t>
            </a:r>
            <a:endParaRPr lang="es-ES" sz="2800" b="1" dirty="0">
              <a:solidFill>
                <a:srgbClr val="00B050"/>
              </a:solidFill>
            </a:endParaRPr>
          </a:p>
          <a:p>
            <a:r>
              <a:rPr lang="es-ES" sz="2800" b="1" dirty="0">
                <a:solidFill>
                  <a:srgbClr val="00B050"/>
                </a:solidFill>
              </a:rPr>
              <a:t>al cerrar la ventana, la aplicación completa finaliza </a:t>
            </a:r>
            <a:r>
              <a:rPr lang="es-ES" sz="2800" dirty="0">
                <a:solidFill>
                  <a:srgbClr val="00B050"/>
                </a:solidFill>
              </a:rPr>
              <a:t>*/</a:t>
            </a:r>
            <a:endParaRPr lang="ca-ES" sz="2800" dirty="0">
              <a:solidFill>
                <a:srgbClr val="00B050"/>
              </a:solidFill>
            </a:endParaRPr>
          </a:p>
          <a:p>
            <a:endParaRPr lang="ca-ES" sz="2400" dirty="0"/>
          </a:p>
          <a:p>
            <a:r>
              <a:rPr lang="ca-ES" sz="24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12032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F717AA-8353-4490-835E-4939DBAE5212}"/>
              </a:ext>
            </a:extLst>
          </p:cNvPr>
          <p:cNvSpPr/>
          <p:nvPr/>
        </p:nvSpPr>
        <p:spPr>
          <a:xfrm>
            <a:off x="832520" y="1268760"/>
            <a:ext cx="106830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2800" dirty="0">
                <a:solidFill>
                  <a:srgbClr val="00B050"/>
                </a:solidFill>
              </a:rPr>
              <a:t>     // </a:t>
            </a:r>
            <a:r>
              <a:rPr lang="ca-ES" sz="2800" dirty="0" err="1">
                <a:solidFill>
                  <a:srgbClr val="00B050"/>
                </a:solidFill>
              </a:rPr>
              <a:t>Creamos</a:t>
            </a:r>
            <a:r>
              <a:rPr lang="ca-ES" sz="2800" dirty="0">
                <a:solidFill>
                  <a:srgbClr val="00B050"/>
                </a:solidFill>
              </a:rPr>
              <a:t> una etiqueta basada en </a:t>
            </a:r>
            <a:r>
              <a:rPr lang="ca-ES" sz="2800" dirty="0" err="1">
                <a:solidFill>
                  <a:srgbClr val="00B050"/>
                </a:solidFill>
              </a:rPr>
              <a:t>texto</a:t>
            </a:r>
            <a:r>
              <a:rPr lang="ca-ES" sz="2800" dirty="0">
                <a:solidFill>
                  <a:srgbClr val="00B050"/>
                </a:solidFill>
              </a:rPr>
              <a:t>.</a:t>
            </a:r>
          </a:p>
          <a:p>
            <a:r>
              <a:rPr lang="ca-ES" sz="2800" dirty="0"/>
              <a:t>        </a:t>
            </a:r>
            <a:r>
              <a:rPr lang="ca-ES" sz="2800" dirty="0" err="1"/>
              <a:t>JLabel</a:t>
            </a:r>
            <a:r>
              <a:rPr lang="ca-ES" sz="2800" dirty="0"/>
              <a:t> </a:t>
            </a:r>
            <a:r>
              <a:rPr lang="ca-ES" sz="2800" dirty="0" err="1"/>
              <a:t>jLabel</a:t>
            </a:r>
            <a:r>
              <a:rPr lang="ca-ES" sz="2800" dirty="0"/>
              <a:t>= </a:t>
            </a:r>
            <a:r>
              <a:rPr lang="ca-ES" sz="2800" dirty="0" err="1"/>
              <a:t>new</a:t>
            </a:r>
            <a:r>
              <a:rPr lang="ca-ES" sz="2800" dirty="0"/>
              <a:t> </a:t>
            </a:r>
            <a:r>
              <a:rPr lang="ca-ES" sz="2800" dirty="0" err="1"/>
              <a:t>JLabel</a:t>
            </a:r>
            <a:r>
              <a:rPr lang="ca-ES" sz="2800" dirty="0"/>
              <a:t>("</a:t>
            </a:r>
            <a:r>
              <a:rPr lang="ca-ES" sz="2800" dirty="0" err="1"/>
              <a:t>Programación</a:t>
            </a:r>
            <a:r>
              <a:rPr lang="ca-ES" sz="2800" dirty="0"/>
              <a:t> GUI con Swing.");</a:t>
            </a:r>
          </a:p>
          <a:p>
            <a:endParaRPr lang="ca-ES" sz="2800" dirty="0">
              <a:solidFill>
                <a:srgbClr val="00B050"/>
              </a:solidFill>
            </a:endParaRPr>
          </a:p>
          <a:p>
            <a:r>
              <a:rPr lang="ca-ES" sz="2800" dirty="0">
                <a:solidFill>
                  <a:srgbClr val="00B050"/>
                </a:solidFill>
              </a:rPr>
              <a:t>      // </a:t>
            </a:r>
            <a:r>
              <a:rPr lang="ca-ES" sz="2800" dirty="0" err="1">
                <a:solidFill>
                  <a:srgbClr val="00B050"/>
                </a:solidFill>
              </a:rPr>
              <a:t>Agregamos</a:t>
            </a:r>
            <a:r>
              <a:rPr lang="ca-ES" sz="2800" dirty="0">
                <a:solidFill>
                  <a:srgbClr val="00B050"/>
                </a:solidFill>
              </a:rPr>
              <a:t> la etiqueta al panel de </a:t>
            </a:r>
            <a:r>
              <a:rPr lang="ca-ES" sz="2800" dirty="0" err="1">
                <a:solidFill>
                  <a:srgbClr val="00B050"/>
                </a:solidFill>
              </a:rPr>
              <a:t>contenido</a:t>
            </a:r>
            <a:r>
              <a:rPr lang="ca-ES" sz="2800" dirty="0">
                <a:solidFill>
                  <a:srgbClr val="00B050"/>
                </a:solidFill>
              </a:rPr>
              <a:t> (content </a:t>
            </a:r>
            <a:r>
              <a:rPr lang="ca-ES" sz="2800" dirty="0" err="1">
                <a:solidFill>
                  <a:srgbClr val="00B050"/>
                </a:solidFill>
              </a:rPr>
              <a:t>pane</a:t>
            </a:r>
            <a:r>
              <a:rPr lang="ca-ES" sz="2800" dirty="0">
                <a:solidFill>
                  <a:srgbClr val="00B050"/>
                </a:solidFill>
              </a:rPr>
              <a:t>).</a:t>
            </a:r>
          </a:p>
          <a:p>
            <a:r>
              <a:rPr lang="ca-ES" sz="2800" dirty="0">
                <a:solidFill>
                  <a:srgbClr val="00B050"/>
                </a:solidFill>
              </a:rPr>
              <a:t>        </a:t>
            </a:r>
            <a:r>
              <a:rPr lang="ca-ES" sz="2800" dirty="0" err="1"/>
              <a:t>jfrm.add</a:t>
            </a:r>
            <a:r>
              <a:rPr lang="ca-ES" sz="2800" dirty="0"/>
              <a:t>(</a:t>
            </a:r>
            <a:r>
              <a:rPr lang="ca-ES" sz="2800" dirty="0" err="1"/>
              <a:t>jLabel</a:t>
            </a:r>
            <a:r>
              <a:rPr lang="ca-ES" sz="2800" dirty="0"/>
              <a:t>);</a:t>
            </a:r>
          </a:p>
          <a:p>
            <a:endParaRPr lang="ca-ES" sz="2800" dirty="0">
              <a:solidFill>
                <a:srgbClr val="00B050"/>
              </a:solidFill>
            </a:endParaRPr>
          </a:p>
          <a:p>
            <a:r>
              <a:rPr lang="ca-ES" sz="2800" dirty="0">
                <a:solidFill>
                  <a:srgbClr val="00B050"/>
                </a:solidFill>
              </a:rPr>
              <a:t>        // </a:t>
            </a:r>
            <a:r>
              <a:rPr lang="ca-ES" sz="2800" dirty="0" err="1">
                <a:solidFill>
                  <a:srgbClr val="00B050"/>
                </a:solidFill>
              </a:rPr>
              <a:t>Visualizamos</a:t>
            </a:r>
            <a:r>
              <a:rPr lang="ca-ES" sz="2800" dirty="0">
                <a:solidFill>
                  <a:srgbClr val="00B050"/>
                </a:solidFill>
              </a:rPr>
              <a:t> el marco.</a:t>
            </a:r>
          </a:p>
          <a:p>
            <a:r>
              <a:rPr lang="ca-ES" sz="2800" dirty="0"/>
              <a:t>        </a:t>
            </a:r>
            <a:r>
              <a:rPr lang="ca-ES" sz="2800" dirty="0" err="1"/>
              <a:t>jfrm.setVisible</a:t>
            </a:r>
            <a:r>
              <a:rPr lang="ca-ES" sz="2800" dirty="0"/>
              <a:t>(</a:t>
            </a:r>
            <a:r>
              <a:rPr lang="ca-ES" sz="2800" dirty="0" err="1"/>
              <a:t>true</a:t>
            </a:r>
            <a:r>
              <a:rPr lang="ca-ES" sz="2800" dirty="0"/>
              <a:t>);</a:t>
            </a:r>
          </a:p>
          <a:p>
            <a:r>
              <a:rPr lang="ca-ES" sz="2800" dirty="0">
                <a:solidFill>
                  <a:srgbClr val="00B050"/>
                </a:solidFill>
              </a:rPr>
              <a:t>    }</a:t>
            </a:r>
          </a:p>
          <a:p>
            <a:endParaRPr lang="ca-ES" sz="2800" dirty="0">
              <a:solidFill>
                <a:srgbClr val="00B050"/>
              </a:solidFill>
            </a:endParaRPr>
          </a:p>
          <a:p>
            <a:r>
              <a:rPr lang="ca-ES" sz="2800" dirty="0">
                <a:solidFill>
                  <a:srgbClr val="00B050"/>
                </a:solidFill>
              </a:rPr>
              <a:t>    </a:t>
            </a:r>
            <a:r>
              <a:rPr lang="ca-ES" sz="2800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627991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Ejemplo sencillo de Swing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6F717AA-8353-4490-835E-4939DBAE5212}"/>
              </a:ext>
            </a:extLst>
          </p:cNvPr>
          <p:cNvSpPr/>
          <p:nvPr/>
        </p:nvSpPr>
        <p:spPr>
          <a:xfrm>
            <a:off x="1487488" y="1628800"/>
            <a:ext cx="965596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a-ES" sz="3200" dirty="0" err="1"/>
              <a:t>public</a:t>
            </a:r>
            <a:r>
              <a:rPr lang="ca-ES" sz="3200" dirty="0"/>
              <a:t> </a:t>
            </a:r>
            <a:r>
              <a:rPr lang="ca-ES" sz="3200" dirty="0" err="1"/>
              <a:t>static</a:t>
            </a:r>
            <a:r>
              <a:rPr lang="ca-ES" sz="3200" dirty="0"/>
              <a:t> </a:t>
            </a:r>
            <a:r>
              <a:rPr lang="ca-ES" sz="3200" dirty="0" err="1"/>
              <a:t>void</a:t>
            </a:r>
            <a:r>
              <a:rPr lang="ca-ES" sz="3200" dirty="0"/>
              <a:t> </a:t>
            </a:r>
            <a:r>
              <a:rPr lang="ca-ES" sz="3200" dirty="0" err="1"/>
              <a:t>main</a:t>
            </a:r>
            <a:r>
              <a:rPr lang="ca-ES" sz="3200" dirty="0"/>
              <a:t>(</a:t>
            </a:r>
            <a:r>
              <a:rPr lang="ca-ES" sz="3200" dirty="0" err="1"/>
              <a:t>String</a:t>
            </a:r>
            <a:r>
              <a:rPr lang="ca-ES" sz="3200" dirty="0"/>
              <a:t>[] </a:t>
            </a:r>
            <a:r>
              <a:rPr lang="ca-ES" sz="3200" dirty="0" err="1"/>
              <a:t>args</a:t>
            </a:r>
            <a:r>
              <a:rPr lang="ca-ES" sz="3200" dirty="0"/>
              <a:t>) {</a:t>
            </a:r>
          </a:p>
          <a:p>
            <a:endParaRPr lang="ca-ES" sz="3200" dirty="0"/>
          </a:p>
          <a:p>
            <a:r>
              <a:rPr lang="ca-ES" sz="3200" dirty="0"/>
              <a:t>        </a:t>
            </a:r>
            <a:r>
              <a:rPr lang="ca-ES" sz="3200" dirty="0" err="1"/>
              <a:t>SwingUtilities.invokeLater</a:t>
            </a:r>
            <a:r>
              <a:rPr lang="ca-ES" sz="3200" dirty="0"/>
              <a:t>(</a:t>
            </a:r>
            <a:r>
              <a:rPr lang="ca-ES" sz="3200" dirty="0" err="1"/>
              <a:t>new</a:t>
            </a:r>
            <a:r>
              <a:rPr lang="ca-ES" sz="3200" dirty="0"/>
              <a:t> </a:t>
            </a:r>
            <a:r>
              <a:rPr lang="ca-ES" sz="3200" dirty="0" err="1"/>
              <a:t>Runnable</a:t>
            </a:r>
            <a:r>
              <a:rPr lang="ca-ES" sz="3200" dirty="0"/>
              <a:t>() {</a:t>
            </a:r>
          </a:p>
          <a:p>
            <a:r>
              <a:rPr lang="ca-ES" sz="3200" dirty="0"/>
              <a:t>            </a:t>
            </a:r>
            <a:r>
              <a:rPr lang="ca-ES" sz="3200" dirty="0" err="1"/>
              <a:t>public</a:t>
            </a:r>
            <a:r>
              <a:rPr lang="ca-ES" sz="3200" dirty="0"/>
              <a:t> </a:t>
            </a:r>
            <a:r>
              <a:rPr lang="ca-ES" sz="3200" dirty="0" err="1"/>
              <a:t>void</a:t>
            </a:r>
            <a:r>
              <a:rPr lang="ca-ES" sz="3200" dirty="0"/>
              <a:t> </a:t>
            </a:r>
            <a:r>
              <a:rPr lang="ca-ES" sz="3200" dirty="0" err="1"/>
              <a:t>run</a:t>
            </a:r>
            <a:r>
              <a:rPr lang="ca-ES" sz="3200" dirty="0"/>
              <a:t>(){</a:t>
            </a:r>
          </a:p>
          <a:p>
            <a:r>
              <a:rPr lang="ca-ES" sz="3200" dirty="0"/>
              <a:t>                </a:t>
            </a:r>
            <a:r>
              <a:rPr lang="ca-ES" sz="3200" dirty="0" err="1"/>
              <a:t>new</a:t>
            </a:r>
            <a:r>
              <a:rPr lang="ca-ES" sz="3200" dirty="0"/>
              <a:t> </a:t>
            </a:r>
            <a:r>
              <a:rPr lang="ca-ES" sz="3200" b="1" dirty="0" err="1">
                <a:solidFill>
                  <a:srgbClr val="FF0000"/>
                </a:solidFill>
              </a:rPr>
              <a:t>SwingDemo</a:t>
            </a:r>
            <a:r>
              <a:rPr lang="ca-ES" sz="3200" dirty="0"/>
              <a:t>();</a:t>
            </a:r>
          </a:p>
          <a:p>
            <a:r>
              <a:rPr lang="ca-ES" sz="3200" dirty="0"/>
              <a:t>            }</a:t>
            </a:r>
          </a:p>
          <a:p>
            <a:endParaRPr lang="ca-ES" sz="3200" dirty="0"/>
          </a:p>
          <a:p>
            <a:r>
              <a:rPr lang="ca-ES" sz="3200" dirty="0"/>
              <a:t>        });</a:t>
            </a:r>
          </a:p>
          <a:p>
            <a:r>
              <a:rPr lang="ca-ES" sz="3200" dirty="0"/>
              <a:t>    }</a:t>
            </a:r>
          </a:p>
          <a:p>
            <a:r>
              <a:rPr lang="ca-ES" sz="3200" dirty="0"/>
              <a:t>}          </a:t>
            </a:r>
          </a:p>
        </p:txBody>
      </p:sp>
    </p:spTree>
    <p:extLst>
      <p:ext uri="{BB962C8B-B14F-4D97-AF65-F5344CB8AC3E}">
        <p14:creationId xmlns:p14="http://schemas.microsoft.com/office/powerpoint/2010/main" val="22852824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2.7. Recomendación de lectura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C628DB9-7D74-4B51-964E-D80CA15478A4}"/>
              </a:ext>
            </a:extLst>
          </p:cNvPr>
          <p:cNvSpPr/>
          <p:nvPr/>
        </p:nvSpPr>
        <p:spPr>
          <a:xfrm>
            <a:off x="767408" y="1268760"/>
            <a:ext cx="1065718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7845" marR="145415" algn="just">
              <a:spcBef>
                <a:spcPts val="610"/>
              </a:spcBef>
              <a:spcAft>
                <a:spcPts val="0"/>
              </a:spcAft>
            </a:pPr>
            <a:r>
              <a:rPr lang="es-E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https://masqueprogramar.wordpress.com/ejemplos-java-swing/</a:t>
            </a:r>
            <a:endParaRPr lang="ca-E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37845" marR="145415" algn="just">
              <a:spcBef>
                <a:spcPts val="610"/>
              </a:spcBef>
              <a:spcAft>
                <a:spcPts val="0"/>
              </a:spcAft>
            </a:pPr>
            <a:endParaRPr lang="es-ES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95A83D-E750-482C-972E-C9164553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763" y="2204863"/>
            <a:ext cx="6167433" cy="4417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93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2.8. Ejemplo 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BA079465-E152-417B-96C6-3E852776D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" t="21759" r="2946" b="21105"/>
          <a:stretch/>
        </p:blipFill>
        <p:spPr bwMode="auto">
          <a:xfrm>
            <a:off x="1946772" y="1141150"/>
            <a:ext cx="9472016" cy="575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7D1C3BF-7CB1-41AA-B38C-D76367B6A59B}"/>
              </a:ext>
            </a:extLst>
          </p:cNvPr>
          <p:cNvSpPr/>
          <p:nvPr/>
        </p:nvSpPr>
        <p:spPr>
          <a:xfrm>
            <a:off x="2063552" y="1268760"/>
            <a:ext cx="9145016" cy="3888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0418" name="Picture 2" descr="Ejecución ejemplo de ToolTipText">
            <a:extLst>
              <a:ext uri="{FF2B5EF4-FFF2-40B4-BE49-F238E27FC236}">
                <a16:creationId xmlns:a16="http://schemas.microsoft.com/office/drawing/2014/main" id="{76730F37-4863-4094-822F-7577213D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078775"/>
            <a:ext cx="6552728" cy="21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976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2.8. Ejemplo 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B9A3A8-2D1C-480D-BD6B-45590E35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84" y="1196752"/>
            <a:ext cx="9289032" cy="47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16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2.8. Ejemplo 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0C2CC3-B72F-422B-BCF9-BD76C1630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88" y="1192351"/>
            <a:ext cx="9570564" cy="49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2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60" y="235691"/>
            <a:ext cx="11018440" cy="781968"/>
          </a:xfrm>
        </p:spPr>
        <p:txBody>
          <a:bodyPr/>
          <a:lstStyle/>
          <a:p>
            <a:br>
              <a:rPr lang="es-ES" sz="3600" b="1" dirty="0"/>
            </a:br>
            <a:r>
              <a:rPr lang="es-ES" sz="3600" b="1" dirty="0"/>
              <a:t>2.8. Ejemplo </a:t>
            </a:r>
            <a:br>
              <a:rPr lang="ca-ES" sz="3600" b="1" dirty="0"/>
            </a:br>
            <a:endParaRPr lang="es-ES" sz="36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2636FA-875D-4089-BE59-C1681FD9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017659"/>
            <a:ext cx="8784976" cy="544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4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 Componentes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9C2C638-E684-4294-8E3D-65102DD0B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318919"/>
              </p:ext>
            </p:extLst>
          </p:nvPr>
        </p:nvGraphicFramePr>
        <p:xfrm>
          <a:off x="1415480" y="1628800"/>
          <a:ext cx="9649072" cy="453650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398259">
                  <a:extLst>
                    <a:ext uri="{9D8B030D-6E8A-4147-A177-3AD203B41FA5}">
                      <a16:colId xmlns:a16="http://schemas.microsoft.com/office/drawing/2014/main" val="2450731091"/>
                    </a:ext>
                  </a:extLst>
                </a:gridCol>
                <a:gridCol w="6250813">
                  <a:extLst>
                    <a:ext uri="{9D8B030D-6E8A-4147-A177-3AD203B41FA5}">
                      <a16:colId xmlns:a16="http://schemas.microsoft.com/office/drawing/2014/main" val="3480711915"/>
                    </a:ext>
                  </a:extLst>
                </a:gridCol>
              </a:tblGrid>
              <a:tr h="756815">
                <a:tc>
                  <a:txBody>
                    <a:bodyPr/>
                    <a:lstStyle/>
                    <a:p>
                      <a:pPr marL="73025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 err="1">
                          <a:effectLst/>
                        </a:rPr>
                        <a:t>JButton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5725" marR="8445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3600">
                          <a:effectLst/>
                        </a:rPr>
                        <a:t>Botón</a:t>
                      </a:r>
                      <a:endParaRPr lang="ca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961557"/>
                  </a:ext>
                </a:extLst>
              </a:tr>
              <a:tr h="752428">
                <a:tc>
                  <a:txBody>
                    <a:bodyPr/>
                    <a:lstStyle/>
                    <a:p>
                      <a:pPr marL="73025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 err="1">
                          <a:effectLst/>
                        </a:rPr>
                        <a:t>JLabel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585"/>
                        </a:spcBef>
                        <a:spcAft>
                          <a:spcPts val="0"/>
                        </a:spcAft>
                      </a:pPr>
                      <a:r>
                        <a:rPr lang="es-ES" sz="3600">
                          <a:effectLst/>
                        </a:rPr>
                        <a:t>Etiqueta</a:t>
                      </a:r>
                      <a:r>
                        <a:rPr lang="es-ES" sz="3600" spc="-30">
                          <a:effectLst/>
                        </a:rPr>
                        <a:t> </a:t>
                      </a:r>
                      <a:r>
                        <a:rPr lang="es-ES" sz="3600">
                          <a:effectLst/>
                        </a:rPr>
                        <a:t>de</a:t>
                      </a:r>
                      <a:r>
                        <a:rPr lang="es-ES" sz="3600" spc="-25">
                          <a:effectLst/>
                        </a:rPr>
                        <a:t> </a:t>
                      </a:r>
                      <a:r>
                        <a:rPr lang="es-ES" sz="3600">
                          <a:effectLst/>
                        </a:rPr>
                        <a:t>texto</a:t>
                      </a:r>
                      <a:endParaRPr lang="ca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82398"/>
                  </a:ext>
                </a:extLst>
              </a:tr>
              <a:tr h="756815">
                <a:tc>
                  <a:txBody>
                    <a:bodyPr/>
                    <a:lstStyle/>
                    <a:p>
                      <a:pPr marL="73025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3600" dirty="0" err="1">
                          <a:effectLst/>
                        </a:rPr>
                        <a:t>JTextField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>
                          <a:effectLst/>
                        </a:rPr>
                        <a:t>Cuadro</a:t>
                      </a:r>
                      <a:r>
                        <a:rPr lang="es-ES" sz="3600" spc="-25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de</a:t>
                      </a:r>
                      <a:r>
                        <a:rPr lang="es-ES" sz="3600" spc="-20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texto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191380"/>
                  </a:ext>
                </a:extLst>
              </a:tr>
              <a:tr h="756815">
                <a:tc>
                  <a:txBody>
                    <a:bodyPr/>
                    <a:lstStyle/>
                    <a:p>
                      <a:pPr marL="73025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es-ES" sz="3600">
                          <a:effectLst/>
                        </a:rPr>
                        <a:t>JCheckBox</a:t>
                      </a:r>
                      <a:endParaRPr lang="ca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>
                          <a:effectLst/>
                        </a:rPr>
                        <a:t>Casilla</a:t>
                      </a:r>
                      <a:r>
                        <a:rPr lang="es-ES" sz="3600" spc="-15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de</a:t>
                      </a:r>
                      <a:r>
                        <a:rPr lang="es-ES" sz="3600" spc="-10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verificación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433916"/>
                  </a:ext>
                </a:extLst>
              </a:tr>
              <a:tr h="756815">
                <a:tc>
                  <a:txBody>
                    <a:bodyPr/>
                    <a:lstStyle/>
                    <a:p>
                      <a:pPr marL="73025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s-ES" sz="3600">
                          <a:effectLst/>
                        </a:rPr>
                        <a:t>JRadioButton</a:t>
                      </a:r>
                      <a:endParaRPr lang="ca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>
                          <a:effectLst/>
                        </a:rPr>
                        <a:t>Botón</a:t>
                      </a:r>
                      <a:r>
                        <a:rPr lang="es-ES" sz="3600" spc="-15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de</a:t>
                      </a:r>
                      <a:r>
                        <a:rPr lang="es-ES" sz="3600" spc="-15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opción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850712"/>
                  </a:ext>
                </a:extLst>
              </a:tr>
              <a:tr h="756815">
                <a:tc>
                  <a:txBody>
                    <a:bodyPr/>
                    <a:lstStyle/>
                    <a:p>
                      <a:pPr marL="73025">
                        <a:spcBef>
                          <a:spcPts val="535"/>
                        </a:spcBef>
                        <a:spcAft>
                          <a:spcPts val="0"/>
                        </a:spcAft>
                      </a:pPr>
                      <a:r>
                        <a:rPr lang="es-ES" sz="3600">
                          <a:effectLst/>
                        </a:rPr>
                        <a:t>JComboBox</a:t>
                      </a:r>
                      <a:endParaRPr lang="ca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360" marR="8445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es-ES" sz="3600" dirty="0">
                          <a:effectLst/>
                        </a:rPr>
                        <a:t>Lista</a:t>
                      </a:r>
                      <a:r>
                        <a:rPr lang="es-ES" sz="3600" spc="-25" dirty="0">
                          <a:effectLst/>
                        </a:rPr>
                        <a:t> </a:t>
                      </a:r>
                      <a:r>
                        <a:rPr lang="es-ES" sz="3600" dirty="0">
                          <a:effectLst/>
                        </a:rPr>
                        <a:t>desplegable</a:t>
                      </a:r>
                      <a:endParaRPr lang="ca-E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146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76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0C6FEF-432E-4629-92FE-D9CAB711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55864"/>
            <a:ext cx="6984776" cy="6346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 Componentes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JCheckBox – Java Netbeans | By Jorge Portella ... innovation in constant  motion !">
            <a:extLst>
              <a:ext uri="{FF2B5EF4-FFF2-40B4-BE49-F238E27FC236}">
                <a16:creationId xmlns:a16="http://schemas.microsoft.com/office/drawing/2014/main" id="{52F87B0D-84BC-42C0-9CB8-2022BAE0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00" y="1507094"/>
            <a:ext cx="5291980" cy="49684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9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692696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2. Componentes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8CA714-BB97-4945-98CA-A0F44C78FF45}"/>
              </a:ext>
            </a:extLst>
          </p:cNvPr>
          <p:cNvSpPr/>
          <p:nvPr/>
        </p:nvSpPr>
        <p:spPr>
          <a:xfrm>
            <a:off x="1380084" y="1640989"/>
            <a:ext cx="10369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/>
              <a:t>Todas las clases de componentes empiezan por la letra J. </a:t>
            </a:r>
          </a:p>
          <a:p>
            <a:endParaRPr lang="es-ES" sz="3600" dirty="0"/>
          </a:p>
          <a:p>
            <a:r>
              <a:rPr lang="es-ES" sz="3600" dirty="0"/>
              <a:t>Para incorporar alguno de estos componentes en nuestro programa simplemente se debe instanciar un objeto de uno de estas clases. </a:t>
            </a:r>
          </a:p>
        </p:txBody>
      </p:sp>
    </p:spTree>
    <p:extLst>
      <p:ext uri="{BB962C8B-B14F-4D97-AF65-F5344CB8AC3E}">
        <p14:creationId xmlns:p14="http://schemas.microsoft.com/office/powerpoint/2010/main" val="1752889448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14804</TotalTime>
  <Words>2604</Words>
  <Application>Microsoft Office PowerPoint</Application>
  <PresentationFormat>Panorámica</PresentationFormat>
  <Paragraphs>372</Paragraphs>
  <Slides>70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4" baseType="lpstr">
      <vt:lpstr>Arial</vt:lpstr>
      <vt:lpstr>Calibri</vt:lpstr>
      <vt:lpstr>Symbol</vt:lpstr>
      <vt:lpstr>Linkia</vt:lpstr>
      <vt:lpstr>Presentación de PowerPoint</vt:lpstr>
      <vt:lpstr>Qué vamos a aprender</vt:lpstr>
      <vt:lpstr> Sabías que</vt:lpstr>
      <vt:lpstr> Sabías que</vt:lpstr>
      <vt:lpstr>1. Introducción </vt:lpstr>
      <vt:lpstr>1. Introducción </vt:lpstr>
      <vt:lpstr> 2. Componentes </vt:lpstr>
      <vt:lpstr> 2. Componentes </vt:lpstr>
      <vt:lpstr> 2. Componentes </vt:lpstr>
      <vt:lpstr> 2. Componentes </vt:lpstr>
      <vt:lpstr> 2. Componentes. Contenedores de Java Swing </vt:lpstr>
      <vt:lpstr> 2.1. Contenedores </vt:lpstr>
      <vt:lpstr> 2.1. Contenedores </vt:lpstr>
      <vt:lpstr> 2.1. Contenedores </vt:lpstr>
      <vt:lpstr> 2.1. Contenedores </vt:lpstr>
      <vt:lpstr> 2.1. Contenedores </vt:lpstr>
      <vt:lpstr> 2.1. Contenedores </vt:lpstr>
      <vt:lpstr> 2.1. Contenedores </vt:lpstr>
      <vt:lpstr> 2.1. Contenedores </vt:lpstr>
      <vt:lpstr> 2.3. Contenedores Ligeros </vt:lpstr>
      <vt:lpstr> 2.3. Contenedores Ligeros </vt:lpstr>
      <vt:lpstr> 2.3. Contenedores Ligeros </vt:lpstr>
      <vt:lpstr> 2.3. Contenedores Ligeros </vt:lpstr>
      <vt:lpstr> 2.3. Contenedores Ligeros </vt:lpstr>
      <vt:lpstr>  </vt:lpstr>
      <vt:lpstr> 2.3.1. Ejemplo contenedor </vt:lpstr>
      <vt:lpstr> 2.3. Ejemplo contenedor </vt:lpstr>
      <vt:lpstr> 2.3. Contenedores Ligeros </vt:lpstr>
      <vt:lpstr> 2.4. Administradores de diseño </vt:lpstr>
      <vt:lpstr> 2.4. Administradores de diseño </vt:lpstr>
      <vt:lpstr> 2.4. Administradores de diseño </vt:lpstr>
      <vt:lpstr> 2.4. Administradores de diseño </vt:lpstr>
      <vt:lpstr> 2.4. Administradores de diseño </vt:lpstr>
      <vt:lpstr> 2.4. Administradores de diseño </vt:lpstr>
      <vt:lpstr> 2.4. Administradores de diseño </vt:lpstr>
      <vt:lpstr> 2.4. Administradores de diseño </vt:lpstr>
      <vt:lpstr> 2.5. Controladores de eventos </vt:lpstr>
      <vt:lpstr> 2.5. Controladores de eventos </vt:lpstr>
      <vt:lpstr> 2.5. Controladores de eventos </vt:lpstr>
      <vt:lpstr> 2.5. Controladores de eventos </vt:lpstr>
      <vt:lpstr> 2.5. Controladores de eventos </vt:lpstr>
      <vt:lpstr> 2.5. Controladores de eventos </vt:lpstr>
      <vt:lpstr> 2.5. Controladores de eventos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2.6. WindowBuilder </vt:lpstr>
      <vt:lpstr> 2.7. Ejemplo sencillo de Swing </vt:lpstr>
      <vt:lpstr> 2.7. Ejemplo sencillo de Swing </vt:lpstr>
      <vt:lpstr> 2.7. Ejemplo sencillo de Swing </vt:lpstr>
      <vt:lpstr> 2.7. Ejemplo sencillo de Swing </vt:lpstr>
      <vt:lpstr> 2.7. Ejemplo sencillo de Swing </vt:lpstr>
      <vt:lpstr> 2.7. Ejemplo sencillo de Swing </vt:lpstr>
      <vt:lpstr> 2.7. Ejemplo sencillo de Swing </vt:lpstr>
      <vt:lpstr> 2.7. Recomendación de lectura </vt:lpstr>
      <vt:lpstr> 2.8. Ejemplo  </vt:lpstr>
      <vt:lpstr> 2.8. Ejemplo  </vt:lpstr>
      <vt:lpstr> 2.8. Ejemplo  </vt:lpstr>
      <vt:lpstr> 2.8. Ejemplo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Cristina Perez Becerro</cp:lastModifiedBy>
  <cp:revision>320</cp:revision>
  <dcterms:created xsi:type="dcterms:W3CDTF">2012-09-14T09:01:05Z</dcterms:created>
  <dcterms:modified xsi:type="dcterms:W3CDTF">2021-11-30T23:28:50Z</dcterms:modified>
</cp:coreProperties>
</file>